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93455" r:id="rId4"/>
  </p:sldMasterIdLst>
  <p:notesMasterIdLst>
    <p:notesMasterId r:id="rId19"/>
  </p:notesMasterIdLst>
  <p:handoutMasterIdLst>
    <p:handoutMasterId r:id="rId20"/>
  </p:handoutMasterIdLst>
  <p:sldIdLst>
    <p:sldId id="257" r:id="rId5"/>
    <p:sldId id="258" r:id="rId6"/>
    <p:sldId id="259" r:id="rId7"/>
    <p:sldId id="260" r:id="rId8"/>
    <p:sldId id="270" r:id="rId9"/>
    <p:sldId id="261" r:id="rId10"/>
    <p:sldId id="262" r:id="rId11"/>
    <p:sldId id="263" r:id="rId12"/>
    <p:sldId id="271" r:id="rId13"/>
    <p:sldId id="264" r:id="rId14"/>
    <p:sldId id="265" r:id="rId15"/>
    <p:sldId id="267" r:id="rId16"/>
    <p:sldId id="269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1E22CC-862E-3C0C-0F55-D22092921ADB}" name="VIKO SA Priežiūros komitetas" initials="Vk" userId="S::revizija@ad.viko.lt::8dcdb8bd-c6b7-4202-9926-f557b0ab12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87BB9-3D37-625D-FB70-9A7F26159219}" v="1243" dt="2023-04-05T19:11:51.712"/>
    <p1510:client id="{93A6E404-F1F6-5C1C-DCEB-1CEC717CF3AC}" v="59" dt="2023-04-05T06:28:33.132"/>
    <p1510:client id="{96BE102A-E7B8-7F0E-C20C-EAA1CFA6CB05}" v="304" dt="2023-04-05T19:16:18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Šviesus stilius 3 – paryškinima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inis stilius 1 – paryškinima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Vidutinis stilius 1 – paryškinima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0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67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dit\Downloads\Duombaz&#279;%202022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dit\Documents\atstovyb&#279;s%20popiergaliai\PK\8.2%20&#381;ini&#371;%20patikrinimo%20rezultatai.od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dit\Downloads\Duombaz&#279;%202022-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edit\Documents\atstovyb&#279;s%20popiergaliai\PK\8.2%20&#381;ini&#371;%20patikrinimo%20rezultatai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'CB ir FSA'!$N$3</c:f>
              <c:strCache>
                <c:ptCount val="1"/>
                <c:pt idx="0">
                  <c:v>Rotacija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'CB ir FSA'!$M$4:$M$10</c:f>
              <c:strCache>
                <c:ptCount val="7"/>
                <c:pt idx="0">
                  <c:v>MTF SA</c:v>
                </c:pt>
                <c:pt idx="1">
                  <c:v>VVF SA</c:v>
                </c:pt>
                <c:pt idx="2">
                  <c:v>SPF SA</c:v>
                </c:pt>
                <c:pt idx="3">
                  <c:v>EIF SA</c:v>
                </c:pt>
                <c:pt idx="4">
                  <c:v>EKF SA</c:v>
                </c:pt>
                <c:pt idx="5">
                  <c:v>PDF SA</c:v>
                </c:pt>
                <c:pt idx="6">
                  <c:v>ATF SA</c:v>
                </c:pt>
              </c:strCache>
            </c:strRef>
          </c:cat>
          <c:val>
            <c:numRef>
              <c:f>'CB ir FSA'!$N$4:$N$10</c:f>
              <c:numCache>
                <c:formatCode>0%</c:formatCode>
                <c:ptCount val="7"/>
                <c:pt idx="1">
                  <c:v>0.4</c:v>
                </c:pt>
                <c:pt idx="2">
                  <c:v>0.2</c:v>
                </c:pt>
                <c:pt idx="5">
                  <c:v>0.4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9-44AA-9BFF-EF5D6CE43E84}"/>
            </c:ext>
          </c:extLst>
        </c:ser>
        <c:ser>
          <c:idx val="1"/>
          <c:order val="1"/>
          <c:tx>
            <c:strRef>
              <c:f>'CB ir FSA'!$O$3</c:f>
              <c:strCache>
                <c:ptCount val="1"/>
                <c:pt idx="0">
                  <c:v>Nubyrėjimas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'CB ir FSA'!$M$4:$M$10</c:f>
              <c:strCache>
                <c:ptCount val="7"/>
                <c:pt idx="0">
                  <c:v>MTF SA</c:v>
                </c:pt>
                <c:pt idx="1">
                  <c:v>VVF SA</c:v>
                </c:pt>
                <c:pt idx="2">
                  <c:v>SPF SA</c:v>
                </c:pt>
                <c:pt idx="3">
                  <c:v>EIF SA</c:v>
                </c:pt>
                <c:pt idx="4">
                  <c:v>EKF SA</c:v>
                </c:pt>
                <c:pt idx="5">
                  <c:v>PDF SA</c:v>
                </c:pt>
                <c:pt idx="6">
                  <c:v>ATF SA</c:v>
                </c:pt>
              </c:strCache>
            </c:strRef>
          </c:cat>
          <c:val>
            <c:numRef>
              <c:f>'CB ir FSA'!$O$4:$O$10</c:f>
              <c:numCache>
                <c:formatCode>General</c:formatCode>
                <c:ptCount val="7"/>
                <c:pt idx="0" formatCode="0%">
                  <c:v>0.2</c:v>
                </c:pt>
                <c:pt idx="6" formatCode="0%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D9-44AA-9BFF-EF5D6CE43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3547392"/>
        <c:axId val="1460911584"/>
      </c:barChart>
      <c:catAx>
        <c:axId val="146354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0911584"/>
        <c:crosses val="autoZero"/>
        <c:auto val="1"/>
        <c:lblAlgn val="ctr"/>
        <c:lblOffset val="100"/>
        <c:noMultiLvlLbl val="0"/>
      </c:catAx>
      <c:valAx>
        <c:axId val="14609115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54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en-US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ATESTACIJOS REZULTATAI </a:t>
            </a:r>
            <a:br>
              <a:rPr lang="en-US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</a:br>
            <a:r>
              <a:rPr lang="en-US" sz="1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(%)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'FSA_+_laisvukai'!$K$13</c:f>
              <c:strCache>
                <c:ptCount val="1"/>
                <c:pt idx="0">
                  <c:v>procentais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82B-457C-BAD7-CA421DD304F2}"/>
              </c:ext>
            </c:extLst>
          </c:dPt>
          <c:cat>
            <c:strRef>
              <c:f>'FSA_+_laisvukai'!$I$14:$I$21</c:f>
              <c:strCache>
                <c:ptCount val="8"/>
                <c:pt idx="0">
                  <c:v>Bendras FSA vidurkis</c:v>
                </c:pt>
                <c:pt idx="1">
                  <c:v>VVF SA</c:v>
                </c:pt>
                <c:pt idx="2">
                  <c:v>MTF SA</c:v>
                </c:pt>
                <c:pt idx="3">
                  <c:v>SPF SA</c:v>
                </c:pt>
                <c:pt idx="4">
                  <c:v>EIF SA</c:v>
                </c:pt>
                <c:pt idx="5">
                  <c:v>EKF SA</c:v>
                </c:pt>
                <c:pt idx="6">
                  <c:v>ATF SA</c:v>
                </c:pt>
                <c:pt idx="7">
                  <c:v>PDF SA</c:v>
                </c:pt>
              </c:strCache>
            </c:strRef>
          </c:cat>
          <c:val>
            <c:numRef>
              <c:f>'FSA_+_laisvukai'!$K$14:$K$21</c:f>
              <c:numCache>
                <c:formatCode>0%</c:formatCode>
                <c:ptCount val="8"/>
                <c:pt idx="0">
                  <c:v>0.48452380952380947</c:v>
                </c:pt>
                <c:pt idx="1">
                  <c:v>0.45</c:v>
                </c:pt>
                <c:pt idx="2">
                  <c:v>0.43809523809523809</c:v>
                </c:pt>
                <c:pt idx="3">
                  <c:v>0.40285714285714286</c:v>
                </c:pt>
                <c:pt idx="4">
                  <c:v>0.43714285714285717</c:v>
                </c:pt>
                <c:pt idx="5">
                  <c:v>0.63428571428571423</c:v>
                </c:pt>
                <c:pt idx="7">
                  <c:v>0.5714285714285714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2B-457C-BAD7-CA421DD30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3611984"/>
        <c:axId val="1343771344"/>
      </c:barChart>
      <c:valAx>
        <c:axId val="1343771344"/>
        <c:scaling>
          <c:orientation val="minMax"/>
          <c:max val="1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5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1343611984"/>
        <c:crosses val="autoZero"/>
        <c:crossBetween val="between"/>
      </c:valAx>
      <c:catAx>
        <c:axId val="134361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134377134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lt-LT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'CB ir FSA'!$N$12</c:f>
              <c:strCache>
                <c:ptCount val="1"/>
                <c:pt idx="0">
                  <c:v>Rotacija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'CB ir FSA'!$M$13:$M$14</c:f>
              <c:strCache>
                <c:ptCount val="2"/>
                <c:pt idx="0">
                  <c:v>Bendras FSA</c:v>
                </c:pt>
                <c:pt idx="1">
                  <c:v>CB</c:v>
                </c:pt>
              </c:strCache>
            </c:strRef>
          </c:cat>
          <c:val>
            <c:numRef>
              <c:f>'CB ir FSA'!$N$13:$N$14</c:f>
              <c:numCache>
                <c:formatCode>0%</c:formatCode>
                <c:ptCount val="2"/>
                <c:pt idx="0">
                  <c:v>0.2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6-4B21-8297-4C447498BDD9}"/>
            </c:ext>
          </c:extLst>
        </c:ser>
        <c:ser>
          <c:idx val="1"/>
          <c:order val="1"/>
          <c:tx>
            <c:strRef>
              <c:f>'CB ir FSA'!$O$12</c:f>
              <c:strCache>
                <c:ptCount val="1"/>
                <c:pt idx="0">
                  <c:v>Nubyrėjimas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'CB ir FSA'!$M$13:$M$14</c:f>
              <c:strCache>
                <c:ptCount val="2"/>
                <c:pt idx="0">
                  <c:v>Bendras FSA</c:v>
                </c:pt>
                <c:pt idx="1">
                  <c:v>CB</c:v>
                </c:pt>
              </c:strCache>
            </c:strRef>
          </c:cat>
          <c:val>
            <c:numRef>
              <c:f>'CB ir FSA'!$O$13:$O$14</c:f>
              <c:numCache>
                <c:formatCode>0%</c:formatCode>
                <c:ptCount val="2"/>
                <c:pt idx="0">
                  <c:v>8.5714285714285715E-2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76-4B21-8297-4C447498B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9599264"/>
        <c:axId val="1333363024"/>
      </c:barChart>
      <c:catAx>
        <c:axId val="142959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363024"/>
        <c:crosses val="autoZero"/>
        <c:auto val="1"/>
        <c:lblAlgn val="ctr"/>
        <c:lblOffset val="100"/>
        <c:noMultiLvlLbl val="0"/>
      </c:catAx>
      <c:valAx>
        <c:axId val="13333630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959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en-US" sz="1400" b="0" i="0" u="none" strike="noStrike" kern="1200" cap="none" spc="0" baseline="0" dirty="0">
                <a:solidFill>
                  <a:srgbClr val="595959"/>
                </a:solidFill>
                <a:uFillTx/>
                <a:latin typeface="Calibri"/>
              </a:rPr>
              <a:t>ATESTACIJOS REZULTATAI</a:t>
            </a:r>
            <a:endParaRPr lang="lt-LT" sz="1400" b="0" i="0" u="none" strike="noStrike" kern="1200" cap="none" spc="0" baseline="0" dirty="0">
              <a:solidFill>
                <a:srgbClr val="595959"/>
              </a:solidFill>
              <a:uFillTx/>
              <a:latin typeface="Calibri"/>
            </a:endParaRPr>
          </a:p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en-US" sz="1400" b="0" i="0" u="none" strike="noStrike" kern="1200" cap="none" spc="0" baseline="0" dirty="0">
                <a:solidFill>
                  <a:srgbClr val="595959"/>
                </a:solidFill>
                <a:uFillTx/>
                <a:latin typeface="Calibri"/>
              </a:rPr>
              <a:t>(%) </a:t>
            </a:r>
          </a:p>
        </c:rich>
      </c:tx>
      <c:layout>
        <c:manualLayout>
          <c:xMode val="edge"/>
          <c:yMode val="edge"/>
          <c:x val="0.33569596877300895"/>
          <c:y val="2.5560431876417468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589137450533916"/>
          <c:y val="0.17022230771467486"/>
          <c:w val="0.66089586483808727"/>
          <c:h val="0.73715143496845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CB!$H$8</c:f>
              <c:strCache>
                <c:ptCount val="1"/>
                <c:pt idx="0">
                  <c:v>CB Vidurkis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cat>
            <c:strRef>
              <c:f>CB!$J$7</c:f>
              <c:strCache>
                <c:ptCount val="1"/>
                <c:pt idx="0">
                  <c:v>procentais</c:v>
                </c:pt>
              </c:strCache>
            </c:strRef>
          </c:cat>
          <c:val>
            <c:numRef>
              <c:f>CB!$J$8</c:f>
              <c:numCache>
                <c:formatCode>0%</c:formatCode>
                <c:ptCount val="1"/>
                <c:pt idx="0">
                  <c:v>0.66428571428571426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8-4736-8D09-9CF04DBE0AE3}"/>
            </c:ext>
          </c:extLst>
        </c:ser>
        <c:ser>
          <c:idx val="1"/>
          <c:order val="1"/>
          <c:tx>
            <c:strRef>
              <c:f>CB!$H$9</c:f>
              <c:strCache>
                <c:ptCount val="1"/>
                <c:pt idx="0">
                  <c:v>Bendras FSA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cat>
            <c:strRef>
              <c:f>CB!$J$7</c:f>
              <c:strCache>
                <c:ptCount val="1"/>
                <c:pt idx="0">
                  <c:v>procentais</c:v>
                </c:pt>
              </c:strCache>
            </c:strRef>
          </c:cat>
          <c:val>
            <c:numRef>
              <c:f>CB!$J$9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28-4736-8D09-9CF04DBE0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3612448"/>
        <c:axId val="1343767504"/>
      </c:barChart>
      <c:valAx>
        <c:axId val="1343767504"/>
        <c:scaling>
          <c:orientation val="minMax"/>
          <c:max val="1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2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1343612448"/>
        <c:crosses val="autoZero"/>
        <c:crossBetween val="between"/>
      </c:valAx>
      <c:catAx>
        <c:axId val="134361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376750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29696221747116047"/>
          <c:y val="0.91834136952710632"/>
          <c:w val="0.38335992769115779"/>
          <c:h val="8.1658630472893609E-2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9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lt-LT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9D51-A5BA-F142-B0D3-CC1B0F6CD22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BE1D-058C-DC45-A4A0-92270CF1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69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CBE26-C033-E84E-922E-5F36E220658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Click to edit Master text styles</a:t>
            </a:r>
          </a:p>
          <a:p>
            <a:pPr lvl="1"/>
            <a:r>
              <a:rPr lang="lt-LT"/>
              <a:t>Second level</a:t>
            </a:r>
          </a:p>
          <a:p>
            <a:pPr lvl="2"/>
            <a:r>
              <a:rPr lang="lt-LT"/>
              <a:t>Third level</a:t>
            </a:r>
          </a:p>
          <a:p>
            <a:pPr lvl="3"/>
            <a:r>
              <a:rPr lang="lt-LT"/>
              <a:t>Fourth level</a:t>
            </a:r>
          </a:p>
          <a:p>
            <a:pPr lvl="4"/>
            <a:r>
              <a:rPr lang="lt-L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4E95C-0925-B649-A2C1-DBE46237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02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elio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selis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21159"/>
            <a:ext cx="9216000" cy="5185818"/>
          </a:xfrm>
          <a:prstGeom prst="rect">
            <a:avLst/>
          </a:prstGeom>
        </p:spPr>
      </p:pic>
      <p:pic>
        <p:nvPicPr>
          <p:cNvPr id="8" name="Picture 7" descr="logo1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4" y="673776"/>
            <a:ext cx="1905748" cy="1103922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02637" y="3046898"/>
            <a:ext cx="3345481" cy="747712"/>
          </a:xfrm>
        </p:spPr>
        <p:txBody>
          <a:bodyPr>
            <a:noAutofit/>
          </a:bodyPr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PRISTATYMO PAVADINIMAS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837135" y="3793817"/>
            <a:ext cx="3011590" cy="76540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lt-LT" dirty="0"/>
              <a:t>Lorem ipsum dolor sit amet consecteur adipiscing elit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361821" y="4532222"/>
            <a:ext cx="2486904" cy="363081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4441" y="931647"/>
            <a:ext cx="469990" cy="3321792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2000" b="1" i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r>
              <a:rPr lang="en-US" dirty="0"/>
              <a:t>5</a:t>
            </a:r>
          </a:p>
          <a:p>
            <a:pPr lvl="0"/>
            <a:r>
              <a:rPr lang="en-US" dirty="0"/>
              <a:t>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2113" y="4457701"/>
            <a:ext cx="524687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45447" y="327944"/>
            <a:ext cx="8653107" cy="46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54430" y="931647"/>
            <a:ext cx="4836129" cy="3321792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 typeface="Arial"/>
              <a:buNone/>
              <a:tabLst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4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2113" y="4457701"/>
            <a:ext cx="524687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45447" y="327944"/>
            <a:ext cx="8653107" cy="46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skaidre su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48" y="931647"/>
            <a:ext cx="4906804" cy="33217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2113" y="4457701"/>
            <a:ext cx="524687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45448" y="327944"/>
            <a:ext cx="4906804" cy="46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VIKO_LOGO_PAGRINDINIS_H_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6" y="4434055"/>
            <a:ext cx="1476666" cy="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o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2113" y="4457701"/>
            <a:ext cx="524687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45447" y="327944"/>
            <a:ext cx="8653107" cy="46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4972" y="1108120"/>
            <a:ext cx="5478665" cy="304413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giamoji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21159"/>
            <a:ext cx="9215999" cy="5185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7" y="673776"/>
            <a:ext cx="1903702" cy="1103922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837135" y="3046898"/>
            <a:ext cx="3011590" cy="151232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lt-LT" dirty="0"/>
              <a:t>Kontaktų laukas</a:t>
            </a:r>
          </a:p>
          <a:p>
            <a:pPr lvl="0"/>
            <a:r>
              <a:rPr lang="lt-LT" dirty="0"/>
              <a:t>Lorem ipsum dolor sit amet consecteur adipiscing elit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361821" y="4532222"/>
            <a:ext cx="2486904" cy="363081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08459A"/>
                </a:solidFill>
              </a:defRPr>
            </a:lvl1pPr>
          </a:lstStyle>
          <a:p>
            <a:pPr lvl="0"/>
            <a:r>
              <a:rPr lang="en-US" dirty="0"/>
              <a:t>Web </a:t>
            </a:r>
            <a:r>
              <a:rPr lang="en-US" dirty="0" err="1"/>
              <a:t>adresas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3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ampas-01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92" y="2291225"/>
            <a:ext cx="3110108" cy="2852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447" y="327944"/>
            <a:ext cx="8653107" cy="465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0336" y="4457701"/>
            <a:ext cx="5246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fld id="{A9A10331-2925-BF47-B4AD-203D2BF9C36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VIKO_LOGO_PAGRINDINIS_H_EN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6" y="4434055"/>
            <a:ext cx="1476666" cy="3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9" r:id="rId2"/>
    <p:sldLayoutId id="2147493457" r:id="rId3"/>
    <p:sldLayoutId id="2147493458" r:id="rId4"/>
    <p:sldLayoutId id="2147493461" r:id="rId5"/>
    <p:sldLayoutId id="214749346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i="0" kern="1200">
          <a:solidFill>
            <a:srgbClr val="08459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0" i="0" kern="1200">
          <a:solidFill>
            <a:srgbClr val="08459A"/>
          </a:solidFill>
          <a:latin typeface="Arial"/>
          <a:ea typeface="+mn-ea"/>
          <a:cs typeface="Arial"/>
        </a:defRPr>
      </a:lvl1pPr>
      <a:lvl2pPr marL="360000" indent="-180000" algn="l" defTabSz="457200" rtl="0" eaLnBrk="1" latinLnBrk="0" hangingPunct="1">
        <a:spcBef>
          <a:spcPts val="400"/>
        </a:spcBef>
        <a:buClrTx/>
        <a:buFont typeface="Arial"/>
        <a:buChar char="•"/>
        <a:defRPr sz="1400" b="0" i="0" kern="1200">
          <a:solidFill>
            <a:srgbClr val="08459A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spcBef>
          <a:spcPts val="400"/>
        </a:spcBef>
        <a:buFont typeface="Wingdings" charset="2"/>
        <a:buChar char="§"/>
        <a:defRPr sz="1400" b="0" i="0" kern="1200">
          <a:solidFill>
            <a:srgbClr val="08459A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8459A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8459A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7882" y="3724033"/>
            <a:ext cx="8484932" cy="726786"/>
          </a:xfrm>
          <a:solidFill>
            <a:schemeClr val="bg2">
              <a:alpha val="93000"/>
            </a:schemeClr>
          </a:solidFill>
        </p:spPr>
        <p:txBody>
          <a:bodyPr/>
          <a:lstStyle/>
          <a:p>
            <a:pPr algn="ctr"/>
            <a:r>
              <a:rPr lang="lt-LT" dirty="0"/>
              <a:t>PRIEŽIŪROS KOMITETO </a:t>
            </a:r>
          </a:p>
          <a:p>
            <a:pPr algn="ctr"/>
            <a:r>
              <a:rPr lang="lt-LT" dirty="0"/>
              <a:t>VILNIAUS KOLEGIJOS STUDENTŲ ATSTOVYBĖS VEIKLOS VERTINIMO ATASKAITA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616008" y="4781550"/>
            <a:ext cx="2486025" cy="361950"/>
          </a:xfrm>
        </p:spPr>
        <p:txBody>
          <a:bodyPr/>
          <a:lstStyle/>
          <a:p>
            <a:r>
              <a:rPr lang="lt-LT" dirty="0"/>
              <a:t>2023 Balandžio 6 d.</a:t>
            </a:r>
            <a:endParaRPr lang="en-US" dirty="0"/>
          </a:p>
        </p:txBody>
      </p:sp>
      <p:sp>
        <p:nvSpPr>
          <p:cNvPr id="8" name="Ovalas 7">
            <a:extLst>
              <a:ext uri="{FF2B5EF4-FFF2-40B4-BE49-F238E27FC236}">
                <a16:creationId xmlns:a16="http://schemas.microsoft.com/office/drawing/2014/main" id="{F8AEE7F1-B3D9-DF4A-D5ED-788BC72BBE36}"/>
              </a:ext>
            </a:extLst>
          </p:cNvPr>
          <p:cNvSpPr/>
          <p:nvPr/>
        </p:nvSpPr>
        <p:spPr>
          <a:xfrm>
            <a:off x="537882" y="627635"/>
            <a:ext cx="2337520" cy="14872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A3E1DDAD-153A-0F67-1C7D-3BEA949D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7" y="-101834"/>
            <a:ext cx="3172857" cy="31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7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274FEC4B-1E97-894D-273E-2A4331EF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sp>
        <p:nvSpPr>
          <p:cNvPr id="5" name="Turinio vietos rezervavimo ženklas 1">
            <a:extLst>
              <a:ext uri="{FF2B5EF4-FFF2-40B4-BE49-F238E27FC236}">
                <a16:creationId xmlns:a16="http://schemas.microsoft.com/office/drawing/2014/main" id="{C559EE39-0DA9-FEFD-E252-14F214660F75}"/>
              </a:ext>
            </a:extLst>
          </p:cNvPr>
          <p:cNvSpPr txBox="1">
            <a:spLocks/>
          </p:cNvSpPr>
          <p:nvPr/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Kompetencijos</a:t>
            </a:r>
            <a:endParaRPr lang="ru-RU" dirty="0"/>
          </a:p>
        </p:txBody>
      </p:sp>
      <p:sp>
        <p:nvSpPr>
          <p:cNvPr id="7" name="Pavadinimas 2">
            <a:extLst>
              <a:ext uri="{FF2B5EF4-FFF2-40B4-BE49-F238E27FC236}">
                <a16:creationId xmlns:a16="http://schemas.microsoft.com/office/drawing/2014/main" id="{C6F6C2EF-A5D6-C7D5-4433-46006DA2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328613"/>
            <a:ext cx="8651875" cy="465137"/>
          </a:xfrm>
        </p:spPr>
        <p:txBody>
          <a:bodyPr/>
          <a:lstStyle/>
          <a:p>
            <a:r>
              <a:rPr lang="lt-LT" dirty="0"/>
              <a:t>4. CB veiklos vertinimas</a:t>
            </a:r>
            <a:endParaRPr lang="ru-RU" dirty="0"/>
          </a:p>
        </p:txBody>
      </p:sp>
      <p:cxnSp>
        <p:nvCxnSpPr>
          <p:cNvPr id="8" name="Tiesioji jungtis 7">
            <a:extLst>
              <a:ext uri="{FF2B5EF4-FFF2-40B4-BE49-F238E27FC236}">
                <a16:creationId xmlns:a16="http://schemas.microsoft.com/office/drawing/2014/main" id="{17E7CCD6-A13C-1E2B-BC57-AB2375738D04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A2EA26C-82B3-89AD-CB8F-5CB0C142C7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610858"/>
              </p:ext>
            </p:extLst>
          </p:nvPr>
        </p:nvGraphicFramePr>
        <p:xfrm>
          <a:off x="923033" y="1238223"/>
          <a:ext cx="6019408" cy="35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CDAF11-862F-0752-43BD-967806792B25}"/>
              </a:ext>
            </a:extLst>
          </p:cNvPr>
          <p:cNvSpPr txBox="1"/>
          <p:nvPr/>
        </p:nvSpPr>
        <p:spPr>
          <a:xfrm>
            <a:off x="1104552" y="1289446"/>
            <a:ext cx="6236151" cy="3554819"/>
          </a:xfrm>
          <a:prstGeom prst="rect">
            <a:avLst/>
          </a:prstGeom>
          <a:solidFill>
            <a:srgbClr val="DBE9FD">
              <a:alpha val="9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Atestacijos sesijoje sudalyvavo 50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 </a:t>
            </a:r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visų CB vadovų;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Iš neišlaikiusių į perlaikymus atvyko tik 10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 </a:t>
            </a:r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vadovų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 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>
              <a:lnSpc>
                <a:spcPct val="150000"/>
              </a:lnSpc>
            </a:pPr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endParaRPr lang="lt-L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0A3F0579-3F50-3968-5248-83DD456C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sp>
        <p:nvSpPr>
          <p:cNvPr id="5" name="Pavadinimas 2">
            <a:extLst>
              <a:ext uri="{FF2B5EF4-FFF2-40B4-BE49-F238E27FC236}">
                <a16:creationId xmlns:a16="http://schemas.microsoft.com/office/drawing/2014/main" id="{72ABB5A0-CBEC-9440-3C5B-4F1839F3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328613"/>
            <a:ext cx="8651875" cy="465137"/>
          </a:xfrm>
        </p:spPr>
        <p:txBody>
          <a:bodyPr/>
          <a:lstStyle/>
          <a:p>
            <a:r>
              <a:rPr lang="lt-LT" dirty="0"/>
              <a:t>4. CB veiklos vertinimas</a:t>
            </a:r>
            <a:endParaRPr lang="ru-RU" dirty="0"/>
          </a:p>
        </p:txBody>
      </p:sp>
      <p:sp>
        <p:nvSpPr>
          <p:cNvPr id="6" name="Turinio vietos rezervavimo ženklas 1">
            <a:extLst>
              <a:ext uri="{FF2B5EF4-FFF2-40B4-BE49-F238E27FC236}">
                <a16:creationId xmlns:a16="http://schemas.microsoft.com/office/drawing/2014/main" id="{CD3758FA-8B79-E1C9-9E2F-242EEA591D69}"/>
              </a:ext>
            </a:extLst>
          </p:cNvPr>
          <p:cNvSpPr txBox="1">
            <a:spLocks/>
          </p:cNvSpPr>
          <p:nvPr/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cxnSp>
        <p:nvCxnSpPr>
          <p:cNvPr id="7" name="Tiesioji jungtis 6">
            <a:extLst>
              <a:ext uri="{FF2B5EF4-FFF2-40B4-BE49-F238E27FC236}">
                <a16:creationId xmlns:a16="http://schemas.microsoft.com/office/drawing/2014/main" id="{CAD44A00-A761-EF36-F08C-DD35921FEC0C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urinio vietos rezervavimo ženklas 1">
            <a:extLst>
              <a:ext uri="{FF2B5EF4-FFF2-40B4-BE49-F238E27FC236}">
                <a16:creationId xmlns:a16="http://schemas.microsoft.com/office/drawing/2014/main" id="{3572EA00-9102-0886-0D42-BDA1833E1D4C}"/>
              </a:ext>
            </a:extLst>
          </p:cNvPr>
          <p:cNvSpPr txBox="1">
            <a:spLocks/>
          </p:cNvSpPr>
          <p:nvPr/>
        </p:nvSpPr>
        <p:spPr>
          <a:xfrm>
            <a:off x="397848" y="1084047"/>
            <a:ext cx="7369173" cy="18879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800" dirty="0"/>
              <a:t>Pastebėjimai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800" dirty="0"/>
              <a:t>Pasyviau įsitraukdami į naujas iniciatyvas vadovai mažina savo autoriteto reikšmę;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800" dirty="0"/>
              <a:t>Praėjus daugiau nei pusei biuro kadencijos, bendras žinių lygis yra vidutinis</a:t>
            </a:r>
            <a:r>
              <a:rPr lang="lt-LT" sz="1800"/>
              <a:t>.</a:t>
            </a:r>
            <a:endParaRPr lang="lt-LT" sz="1800" dirty="0"/>
          </a:p>
          <a:p>
            <a:pPr marL="702310" lvl="1" indent="-342900" algn="just">
              <a:buFont typeface="+mj-lt"/>
              <a:buAutoNum type="arabicPeriod"/>
            </a:pPr>
            <a:endParaRPr lang="ru-RU" sz="1600" dirty="0"/>
          </a:p>
        </p:txBody>
      </p:sp>
      <p:sp>
        <p:nvSpPr>
          <p:cNvPr id="8" name="Turinio vietos rezervavimo ženklas 1">
            <a:extLst>
              <a:ext uri="{FF2B5EF4-FFF2-40B4-BE49-F238E27FC236}">
                <a16:creationId xmlns:a16="http://schemas.microsoft.com/office/drawing/2014/main" id="{2A1C7B8D-3632-A216-DEB0-67545EEAB9B3}"/>
              </a:ext>
            </a:extLst>
          </p:cNvPr>
          <p:cNvSpPr txBox="1">
            <a:spLocks/>
          </p:cNvSpPr>
          <p:nvPr/>
        </p:nvSpPr>
        <p:spPr>
          <a:xfrm>
            <a:off x="397848" y="2971955"/>
            <a:ext cx="7681146" cy="12396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 dirty="0"/>
              <a:t>Rekomendacijos:</a:t>
            </a:r>
          </a:p>
          <a:p>
            <a:pPr marL="702310" lvl="1" indent="-342900">
              <a:buFont typeface="+mj-lt"/>
              <a:buAutoNum type="arabicPeriod"/>
            </a:pPr>
            <a:r>
              <a:rPr lang="lt-LT" sz="1800" dirty="0"/>
              <a:t>Siūlome investuoti daugiau laiko į lyderystės ir autoriteto išlaikymo sritis;</a:t>
            </a:r>
          </a:p>
          <a:p>
            <a:pPr marL="702310" lvl="1" indent="-342900">
              <a:buAutoNum type="arabicPeriod"/>
            </a:pPr>
            <a:r>
              <a:rPr lang="lt-LT" sz="1800" dirty="0"/>
              <a:t>Sudarant kompetencijų kėlimo planą įtraukti ir vadovų ugdymą.  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0253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DD6F6191-DF59-40C9-9AEF-C87BA4951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46" y="1272831"/>
            <a:ext cx="8653107" cy="19759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lt-LT" dirty="0"/>
              <a:t>Pradinis likutis 2022.04.12							986,63 Eur</a:t>
            </a:r>
          </a:p>
          <a:p>
            <a:pPr>
              <a:lnSpc>
                <a:spcPct val="150000"/>
              </a:lnSpc>
            </a:pPr>
            <a:r>
              <a:rPr lang="lt-LT" dirty="0"/>
              <a:t>Išlaidos per ataskaitinį laikotarpį 2022.04.12 – 2023.03.15	10 076,71</a:t>
            </a:r>
          </a:p>
          <a:p>
            <a:pPr>
              <a:lnSpc>
                <a:spcPct val="150000"/>
              </a:lnSpc>
            </a:pPr>
            <a:r>
              <a:rPr lang="lt-LT" dirty="0"/>
              <a:t>Pajamos per ataskaitinį laikotarpį 2022.04.12 – 2023.03.15	12 902,11</a:t>
            </a:r>
          </a:p>
          <a:p>
            <a:pPr>
              <a:lnSpc>
                <a:spcPct val="150000"/>
              </a:lnSpc>
            </a:pPr>
            <a:r>
              <a:rPr lang="lt-LT" dirty="0"/>
              <a:t>Galutinis likutis 2023.03.15							3 812,03</a:t>
            </a:r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5239756B-EEED-45BE-A22F-D6DA6EBB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AF76A4BA-4EAC-45B6-82A9-AD0C86D25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5. Finansų vertinimas</a:t>
            </a:r>
          </a:p>
        </p:txBody>
      </p:sp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3ECE8EAB-56C9-4AFC-8A0A-66A0B0FCF88B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516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5239756B-EEED-45BE-A22F-D6DA6EBB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AF76A4BA-4EAC-45B6-82A9-AD0C86D25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5. Finansų vertinimas</a:t>
            </a:r>
          </a:p>
        </p:txBody>
      </p:sp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3ECE8EAB-56C9-4AFC-8A0A-66A0B0FCF88B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urinio vietos rezervavimo ženklas 8">
            <a:extLst>
              <a:ext uri="{FF2B5EF4-FFF2-40B4-BE49-F238E27FC236}">
                <a16:creationId xmlns:a16="http://schemas.microsoft.com/office/drawing/2014/main" id="{B05323B1-C069-4819-997B-67B42D660A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161633"/>
              </p:ext>
            </p:extLst>
          </p:nvPr>
        </p:nvGraphicFramePr>
        <p:xfrm>
          <a:off x="457200" y="1036114"/>
          <a:ext cx="3859967" cy="355947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868564">
                  <a:extLst>
                    <a:ext uri="{9D8B030D-6E8A-4147-A177-3AD203B41FA5}">
                      <a16:colId xmlns:a16="http://schemas.microsoft.com/office/drawing/2014/main" val="3552947143"/>
                    </a:ext>
                  </a:extLst>
                </a:gridCol>
                <a:gridCol w="991403">
                  <a:extLst>
                    <a:ext uri="{9D8B030D-6E8A-4147-A177-3AD203B41FA5}">
                      <a16:colId xmlns:a16="http://schemas.microsoft.com/office/drawing/2014/main" val="816395569"/>
                    </a:ext>
                  </a:extLst>
                </a:gridCol>
              </a:tblGrid>
              <a:tr h="17251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IŠLAIDOS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SUMA 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1416662016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SEB banko išlaidos per metus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57,34 €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095011601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Kuras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326,83 € 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450551463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VĮ Registrų centras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27,36 €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354100464"/>
                  </a:ext>
                </a:extLst>
              </a:tr>
              <a:tr h="187625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Maistas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494,56 € 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862936364"/>
                  </a:ext>
                </a:extLst>
              </a:tr>
              <a:tr h="228267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Džemperiai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582,49 € 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400007187"/>
                  </a:ext>
                </a:extLst>
              </a:tr>
              <a:tr h="339584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Dovanoms (SA, LSS, FSA, lektoriams, padėkos vakaro </a:t>
                      </a:r>
                      <a:r>
                        <a:rPr lang="lt-LT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nominantams</a:t>
                      </a:r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390,31 €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1294691900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Parama 1K fondui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100,00 €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401228233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Fuksai (autobusui)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1.500,00 €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346746288"/>
                  </a:ext>
                </a:extLst>
              </a:tr>
              <a:tr h="339584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Renginiams (techninis aptarnavimas; vedėjai; DJ; įrangos pristatymas)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2.764,40 €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1341702277"/>
                  </a:ext>
                </a:extLst>
              </a:tr>
              <a:tr h="50666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Kompensacijos VIKO SA renginiams (gimtadieniui, krikštynoms, skrisk Pelėda, Valentino dienos, Padėkos vakarui)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487,31 €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3549884548"/>
                  </a:ext>
                </a:extLst>
              </a:tr>
              <a:tr h="228267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Patalpų nuoma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2.534,90 €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103970449"/>
                  </a:ext>
                </a:extLst>
              </a:tr>
              <a:tr h="33958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Apgyvendinimo paslaugos ir su tuo susijusios išlaidos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803,30 €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372889249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Kita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7,91 €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513838320"/>
                  </a:ext>
                </a:extLst>
              </a:tr>
              <a:tr h="17251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Bendra išlaidų suma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10.076,71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3" marR="5453" marT="5453" marB="0" anchor="b"/>
                </a:tc>
                <a:extLst>
                  <a:ext uri="{0D108BD9-81ED-4DB2-BD59-A6C34878D82A}">
                    <a16:rowId xmlns:a16="http://schemas.microsoft.com/office/drawing/2014/main" val="2594595652"/>
                  </a:ext>
                </a:extLst>
              </a:tr>
            </a:tbl>
          </a:graphicData>
        </a:graphic>
      </p:graphicFrame>
      <p:graphicFrame>
        <p:nvGraphicFramePr>
          <p:cNvPr id="10" name="Lentelė 9">
            <a:extLst>
              <a:ext uri="{FF2B5EF4-FFF2-40B4-BE49-F238E27FC236}">
                <a16:creationId xmlns:a16="http://schemas.microsoft.com/office/drawing/2014/main" id="{4BC57BE2-577C-40CF-A5DF-8D27CEE54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848317"/>
              </p:ext>
            </p:extLst>
          </p:nvPr>
        </p:nvGraphicFramePr>
        <p:xfrm>
          <a:off x="5237368" y="1511096"/>
          <a:ext cx="2720608" cy="223046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54971">
                  <a:extLst>
                    <a:ext uri="{9D8B030D-6E8A-4147-A177-3AD203B41FA5}">
                      <a16:colId xmlns:a16="http://schemas.microsoft.com/office/drawing/2014/main" val="2488596201"/>
                    </a:ext>
                  </a:extLst>
                </a:gridCol>
                <a:gridCol w="865637">
                  <a:extLst>
                    <a:ext uri="{9D8B030D-6E8A-4147-A177-3AD203B41FA5}">
                      <a16:colId xmlns:a16="http://schemas.microsoft.com/office/drawing/2014/main" val="484941989"/>
                    </a:ext>
                  </a:extLst>
                </a:gridCol>
              </a:tblGrid>
              <a:tr h="174792"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PAJAMOS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SUMA 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4294599247"/>
                  </a:ext>
                </a:extLst>
              </a:tr>
              <a:tr h="349584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Džemperiai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1.368,29 €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442623268"/>
                  </a:ext>
                </a:extLst>
              </a:tr>
              <a:tr h="349584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Fuksai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3.454,19 €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417268324"/>
                  </a:ext>
                </a:extLst>
              </a:tr>
              <a:tr h="174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VIKO (krikštynų kompensacija)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1.372,30 €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2837651158"/>
                  </a:ext>
                </a:extLst>
              </a:tr>
              <a:tr h="23176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Parama (1,2proc.)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133,55 €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196705517"/>
                  </a:ext>
                </a:extLst>
              </a:tr>
              <a:tr h="209862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Reklama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260,00 €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3481781077"/>
                  </a:ext>
                </a:extLst>
              </a:tr>
              <a:tr h="209863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LSP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3.884,26 € 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2118151839"/>
                  </a:ext>
                </a:extLst>
              </a:tr>
              <a:tr h="174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Renginio bilietai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1.457,11 €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1958109718"/>
                  </a:ext>
                </a:extLst>
              </a:tr>
              <a:tr h="174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Kita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972,41 € 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2029423749"/>
                  </a:ext>
                </a:extLst>
              </a:tr>
              <a:tr h="174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Bendra pajamų suma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12.902,11 € </a:t>
                      </a:r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3" marR="8323" marT="8323" marB="0" anchor="b"/>
                </a:tc>
                <a:extLst>
                  <a:ext uri="{0D108BD9-81ED-4DB2-BD59-A6C34878D82A}">
                    <a16:rowId xmlns:a16="http://schemas.microsoft.com/office/drawing/2014/main" val="2815818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70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as 7">
            <a:extLst>
              <a:ext uri="{FF2B5EF4-FFF2-40B4-BE49-F238E27FC236}">
                <a16:creationId xmlns:a16="http://schemas.microsoft.com/office/drawing/2014/main" id="{1A9F018E-2E55-9706-6A6E-4CF39CAF3C66}"/>
              </a:ext>
            </a:extLst>
          </p:cNvPr>
          <p:cNvSpPr/>
          <p:nvPr/>
        </p:nvSpPr>
        <p:spPr>
          <a:xfrm>
            <a:off x="537882" y="627635"/>
            <a:ext cx="2337520" cy="148727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No description available.">
            <a:extLst>
              <a:ext uri="{FF2B5EF4-FFF2-40B4-BE49-F238E27FC236}">
                <a16:creationId xmlns:a16="http://schemas.microsoft.com/office/drawing/2014/main" id="{C17A74B6-28BD-813A-6ED8-44F48543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7" y="-155749"/>
            <a:ext cx="3172857" cy="31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1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E63DBBEE-C3B4-4974-B15C-E37C8F32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sp>
        <p:nvSpPr>
          <p:cNvPr id="7" name="Pavadinimas 6">
            <a:extLst>
              <a:ext uri="{FF2B5EF4-FFF2-40B4-BE49-F238E27FC236}">
                <a16:creationId xmlns:a16="http://schemas.microsoft.com/office/drawing/2014/main" id="{581CDB0B-4410-A503-582C-0D3AAD5E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1. Priežiūros komitetą sudarė ir ataskaitą parengė:</a:t>
            </a:r>
            <a:endParaRPr lang="ru-RU" dirty="0"/>
          </a:p>
        </p:txBody>
      </p:sp>
      <p:cxnSp>
        <p:nvCxnSpPr>
          <p:cNvPr id="9" name="Tiesioji jungtis 8">
            <a:extLst>
              <a:ext uri="{FF2B5EF4-FFF2-40B4-BE49-F238E27FC236}">
                <a16:creationId xmlns:a16="http://schemas.microsoft.com/office/drawing/2014/main" id="{03852E2A-D3A1-1251-7E38-062195B66770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5749201-7A0B-3C44-9023-9EFFBCE0C992}"/>
              </a:ext>
            </a:extLst>
          </p:cNvPr>
          <p:cNvSpPr txBox="1"/>
          <p:nvPr/>
        </p:nvSpPr>
        <p:spPr>
          <a:xfrm>
            <a:off x="6064368" y="2775468"/>
            <a:ext cx="2258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tx2"/>
                </a:solidFill>
              </a:rPr>
              <a:t>Martynas Narkevičius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58CD5-E30A-7072-2504-7140D3FC4003}"/>
              </a:ext>
            </a:extLst>
          </p:cNvPr>
          <p:cNvSpPr txBox="1"/>
          <p:nvPr/>
        </p:nvSpPr>
        <p:spPr>
          <a:xfrm>
            <a:off x="3558448" y="2422298"/>
            <a:ext cx="1690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tx2"/>
                </a:solidFill>
              </a:rPr>
              <a:t>Edita Kovaliova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DAAF3C-B6B7-BCAD-B4E6-E78135CAC5AC}"/>
              </a:ext>
            </a:extLst>
          </p:cNvPr>
          <p:cNvSpPr txBox="1"/>
          <p:nvPr/>
        </p:nvSpPr>
        <p:spPr>
          <a:xfrm>
            <a:off x="4555053" y="4602605"/>
            <a:ext cx="2258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tx2"/>
                </a:solidFill>
              </a:rPr>
              <a:t>Evelina Januškevič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827CA6-7482-5267-41C7-02178117831C}"/>
              </a:ext>
            </a:extLst>
          </p:cNvPr>
          <p:cNvSpPr txBox="1"/>
          <p:nvPr/>
        </p:nvSpPr>
        <p:spPr>
          <a:xfrm>
            <a:off x="832193" y="2775469"/>
            <a:ext cx="2258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tx2"/>
                </a:solidFill>
              </a:rPr>
              <a:t>Ieva Tarasevičiūtė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1E386-F300-E4EB-8C09-9D02854CEAFE}"/>
              </a:ext>
            </a:extLst>
          </p:cNvPr>
          <p:cNvSpPr txBox="1"/>
          <p:nvPr/>
        </p:nvSpPr>
        <p:spPr>
          <a:xfrm>
            <a:off x="2267641" y="4621724"/>
            <a:ext cx="152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schemeClr val="tx2"/>
                </a:solidFill>
              </a:rPr>
              <a:t>Dovilė Ežerskytė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B5162620-2EBE-92E0-7361-175EC48CF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74" t="4841" r="5553" b="19811"/>
          <a:stretch/>
        </p:blipFill>
        <p:spPr>
          <a:xfrm>
            <a:off x="3652091" y="1004912"/>
            <a:ext cx="1387286" cy="142761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482BAB12-2C72-2B01-67E8-D6E2AA7FA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6921" r="10440" b="9882"/>
          <a:stretch/>
        </p:blipFill>
        <p:spPr>
          <a:xfrm>
            <a:off x="2242352" y="3165414"/>
            <a:ext cx="1409739" cy="1447631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6858F576-DF41-53EA-E474-EAED644CD6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26" t="10972" r="3711" b="4335"/>
          <a:stretch/>
        </p:blipFill>
        <p:spPr>
          <a:xfrm>
            <a:off x="6150377" y="1208386"/>
            <a:ext cx="1626274" cy="157073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FACEBEBD-5840-ADD4-029D-1B288597D5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15" t="16920" r="3730" b="2115"/>
          <a:stretch/>
        </p:blipFill>
        <p:spPr>
          <a:xfrm>
            <a:off x="896588" y="1292248"/>
            <a:ext cx="1550860" cy="148687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9D9CF9B1-5646-4986-8F8C-2A6B994F1F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91" t="22307" r="20208" b="22615"/>
          <a:stretch/>
        </p:blipFill>
        <p:spPr>
          <a:xfrm>
            <a:off x="4522002" y="3032430"/>
            <a:ext cx="1690668" cy="1617896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9396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0F053A59-E29D-4021-A4EE-C1AE4806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A6F75F9E-FDF0-0D7A-9471-1D30792B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2. VIKO SA veikla įvertinta remiantis: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02926-DDF6-E579-5C90-108ACD7AC259}"/>
              </a:ext>
            </a:extLst>
          </p:cNvPr>
          <p:cNvSpPr txBox="1"/>
          <p:nvPr/>
        </p:nvSpPr>
        <p:spPr>
          <a:xfrm>
            <a:off x="429786" y="1259516"/>
            <a:ext cx="8468767" cy="2672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Pateiktais fakultetų studentų atstovybių ir centrinio biuro dokumentais, protokolais bei veiklos ir finansinėmis ataskaitomis;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„Dirbtuvių“ metu su buvusiomis FSA gauta medžiaga;</a:t>
            </a:r>
            <a:endParaRPr lang="lt-LT" sz="1600" dirty="0">
              <a:solidFill>
                <a:schemeClr val="tx2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Susitikimais su dabartinėmis FSA (kadencijos pradžioje ir viduryje);</a:t>
            </a:r>
            <a:endParaRPr lang="lt-LT" sz="1600" dirty="0">
              <a:solidFill>
                <a:schemeClr val="tx2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Susitikimais su CB;</a:t>
            </a:r>
            <a:endParaRPr lang="lt-LT" sz="1600" dirty="0">
              <a:solidFill>
                <a:schemeClr val="tx2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Atestacijos (žinių patikrinimo) aktyvumu ir rezultatais;</a:t>
            </a:r>
            <a:endParaRPr lang="lt-LT" sz="1600" dirty="0">
              <a:solidFill>
                <a:schemeClr val="tx2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chemeClr val="tx2"/>
                </a:solidFill>
              </a:rPr>
              <a:t>Įžvalgomis iš stebėtų organizacijos įvykių </a:t>
            </a:r>
            <a:r>
              <a:rPr lang="lt-LT" sz="1600">
                <a:solidFill>
                  <a:schemeClr val="tx2"/>
                </a:solidFill>
              </a:rPr>
              <a:t>(kursai, mokymai, proginiai renginiai).</a:t>
            </a:r>
            <a:endParaRPr lang="lt-LT" sz="1600" dirty="0">
              <a:solidFill>
                <a:schemeClr val="tx2"/>
              </a:solidFill>
            </a:endParaRPr>
          </a:p>
        </p:txBody>
      </p:sp>
      <p:cxnSp>
        <p:nvCxnSpPr>
          <p:cNvPr id="7" name="Tiesioji jungtis 6">
            <a:extLst>
              <a:ext uri="{FF2B5EF4-FFF2-40B4-BE49-F238E27FC236}">
                <a16:creationId xmlns:a16="http://schemas.microsoft.com/office/drawing/2014/main" id="{8C271FBB-7788-B1CE-7111-C7EAC60740D6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94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AC20875D-2D8C-E436-FC26-35562222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/>
              <a:t> Žmogiškieji ištekliai</a:t>
            </a:r>
            <a:endParaRPr lang="ru-RU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id="{07725564-D383-AEF0-3B95-2B6E30B5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3C9C73A8-679E-C32C-5A66-E54CE2FD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3. FSA veiklos vertinimas</a:t>
            </a:r>
            <a:endParaRPr lang="ru-RU"/>
          </a:p>
        </p:txBody>
      </p:sp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F5701843-30D5-AF81-5E46-A3E590A2C3C1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B8A49C3-8A22-DB38-CA5E-8652410EE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463986"/>
              </p:ext>
            </p:extLst>
          </p:nvPr>
        </p:nvGraphicFramePr>
        <p:xfrm>
          <a:off x="1226949" y="1312434"/>
          <a:ext cx="5790796" cy="3503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9E265-924C-A8D2-CA85-C67C8D0F44F6}"/>
              </a:ext>
            </a:extLst>
          </p:cNvPr>
          <p:cNvSpPr txBox="1"/>
          <p:nvPr/>
        </p:nvSpPr>
        <p:spPr>
          <a:xfrm>
            <a:off x="657840" y="1289457"/>
            <a:ext cx="7239149" cy="3554819"/>
          </a:xfrm>
          <a:prstGeom prst="rect">
            <a:avLst/>
          </a:prstGeom>
          <a:solidFill>
            <a:srgbClr val="DBE9FD">
              <a:alpha val="9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 </a:t>
            </a:r>
            <a:r>
              <a:rPr lang="en-US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š 4 rotaciją išgyvenusių komandų neteko socialinių ir akademinių reikalų koordinatoriaus;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Viena iš </a:t>
            </a:r>
            <a:r>
              <a:rPr lang="lt-LT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fakultetinių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 studentų atstovybių ilgą laiką veikė vieno žmogaus komanda;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Didžiausias žmonių nubyrėjimas vyko mokslo metų antro pusmečio pradžioje.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3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095D4AA6-91A0-C69F-D7C5-360949C3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421CD345-9AEB-C916-3533-B0740D73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3. FSA veiklos vertinimas</a:t>
            </a:r>
            <a:endParaRPr lang="ru-RU" dirty="0"/>
          </a:p>
        </p:txBody>
      </p:sp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3F5E2900-8FBA-5E27-8CAB-30CFA1579466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BB38DF-0117-020E-20C1-949BB89A3073}"/>
              </a:ext>
            </a:extLst>
          </p:cNvPr>
          <p:cNvSpPr txBox="1"/>
          <p:nvPr/>
        </p:nvSpPr>
        <p:spPr>
          <a:xfrm>
            <a:off x="462426" y="866565"/>
            <a:ext cx="727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n w="0"/>
                <a:solidFill>
                  <a:schemeClr val="accent1"/>
                </a:solidFill>
              </a:rPr>
              <a:t>Pastebėjimai:</a:t>
            </a:r>
          </a:p>
          <a:p>
            <a:endParaRPr lang="lt-LT" dirty="0">
              <a:ln w="0"/>
              <a:solidFill>
                <a:schemeClr val="accent1"/>
              </a:solidFill>
            </a:endParaRPr>
          </a:p>
          <a:p>
            <a:endParaRPr lang="lt-LT" dirty="0">
              <a:ln w="0"/>
              <a:solidFill>
                <a:schemeClr val="accent1"/>
              </a:solidFill>
            </a:endParaRPr>
          </a:p>
          <a:p>
            <a:endParaRPr lang="ru-RU" dirty="0">
              <a:ln w="0"/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EF25C-2E63-469B-0AB2-A6F1E96A1CA3}"/>
              </a:ext>
            </a:extLst>
          </p:cNvPr>
          <p:cNvSpPr txBox="1"/>
          <p:nvPr/>
        </p:nvSpPr>
        <p:spPr>
          <a:xfrm>
            <a:off x="889296" y="1262069"/>
            <a:ext cx="727281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</a:rPr>
              <a:t>Trūksta nuoseklesnio įvado studentams, kurie ruošiasi kandidatuoti </a:t>
            </a:r>
            <a:r>
              <a:rPr lang="lt-LT" sz="1600">
                <a:ln w="0"/>
                <a:solidFill>
                  <a:schemeClr val="accent1"/>
                </a:solidFill>
              </a:rPr>
              <a:t>studento atstovybės nario pareigas</a:t>
            </a:r>
            <a:r>
              <a:rPr lang="lt-LT" sz="1600" dirty="0">
                <a:ln w="0"/>
                <a:solidFill>
                  <a:schemeClr val="accent1"/>
                </a:solidFill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</a:rPr>
              <a:t>Netolygus žmogiškųjų išteklių ir </a:t>
            </a:r>
            <a:r>
              <a:rPr lang="lt-LT" sz="1600">
                <a:ln w="0"/>
                <a:solidFill>
                  <a:schemeClr val="accent1"/>
                </a:solidFill>
              </a:rPr>
              <a:t>narių kompetencijų</a:t>
            </a:r>
            <a:r>
              <a:rPr lang="lt-LT" sz="1600" dirty="0">
                <a:ln w="0"/>
                <a:solidFill>
                  <a:schemeClr val="accent1"/>
                </a:solidFill>
              </a:rPr>
              <a:t> pasiskirstymas tarp skirtingų fakultetų ir </a:t>
            </a:r>
            <a:r>
              <a:rPr lang="lt-LT" sz="1600">
                <a:ln w="0"/>
                <a:solidFill>
                  <a:schemeClr val="accent1"/>
                </a:solidFill>
              </a:rPr>
              <a:t>jų komandų</a:t>
            </a:r>
            <a:r>
              <a:rPr lang="lt-LT" sz="1600" dirty="0">
                <a:ln w="0"/>
                <a:solidFill>
                  <a:schemeClr val="accent1"/>
                </a:solidFill>
              </a:rPr>
              <a:t>;</a:t>
            </a:r>
            <a:endParaRPr lang="lt-LT" sz="1600" dirty="0">
              <a:ln w="0"/>
              <a:solidFill>
                <a:schemeClr val="accent1"/>
              </a:solidFill>
              <a:cs typeface="Arial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</a:rPr>
              <a:t>Veiklumo ir narių </a:t>
            </a:r>
            <a:r>
              <a:rPr lang="lt-LT" sz="1600">
                <a:ln w="0"/>
                <a:solidFill>
                  <a:schemeClr val="accent1"/>
                </a:solidFill>
              </a:rPr>
              <a:t>įsitraukimo</a:t>
            </a:r>
            <a:r>
              <a:rPr lang="lt-LT" sz="1600" dirty="0">
                <a:ln w="0"/>
                <a:solidFill>
                  <a:schemeClr val="accent1"/>
                </a:solidFill>
              </a:rPr>
              <a:t> trūkumas sausio/vasario mėnesiais.</a:t>
            </a:r>
            <a:endParaRPr lang="lt-LT" sz="1600">
              <a:ln w="0"/>
              <a:solidFill>
                <a:schemeClr val="accent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80664-28B0-AC60-63FE-752ABF62D2E7}"/>
              </a:ext>
            </a:extLst>
          </p:cNvPr>
          <p:cNvSpPr txBox="1"/>
          <p:nvPr/>
        </p:nvSpPr>
        <p:spPr>
          <a:xfrm>
            <a:off x="457199" y="2885420"/>
            <a:ext cx="7704913" cy="20774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lt-LT" dirty="0">
                <a:ln w="0"/>
                <a:solidFill>
                  <a:schemeClr val="accent1"/>
                </a:solidFill>
              </a:rPr>
              <a:t>Rekomendacijos: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</a:rPr>
              <a:t>Siūlome VIKO SA kursų formatą peržiūrėti ir pritaikyti pagal dabartinių kartų poreikius siekiant juos efektyviau supažindinti su organizacija ir galimomis pareigomis;</a:t>
            </a:r>
            <a:endParaRPr lang="lt-LT" sz="1600">
              <a:ln w="0"/>
              <a:solidFill>
                <a:schemeClr val="accent1"/>
              </a:solidFill>
              <a:cs typeface="Arial"/>
            </a:endParaRP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</a:rPr>
              <a:t>Skatiname iškeltą tarpfakultetinę mentorystės idėją;</a:t>
            </a:r>
          </a:p>
          <a:p>
            <a:pPr marL="800100" lvl="1" indent="-342900" algn="just">
              <a:spcAft>
                <a:spcPts val="600"/>
              </a:spcAft>
              <a:buAutoNum type="arabicPeriod"/>
            </a:pPr>
            <a:r>
              <a:rPr lang="lt-LT" sz="1600" dirty="0">
                <a:ln w="0"/>
                <a:solidFill>
                  <a:schemeClr val="accent1"/>
                </a:solidFill>
                <a:cs typeface="Arial"/>
              </a:rPr>
              <a:t>Siūlome kiekvienai komandai tikslingai planuotis veiklas metams į priekį, tolygiai paskirstant jas per visą savo kadenciją.</a:t>
            </a:r>
          </a:p>
        </p:txBody>
      </p:sp>
    </p:spTree>
    <p:extLst>
      <p:ext uri="{BB962C8B-B14F-4D97-AF65-F5344CB8AC3E}">
        <p14:creationId xmlns:p14="http://schemas.microsoft.com/office/powerpoint/2010/main" val="427412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DA206BE7-B9F4-3EE7-B0EB-BDD15306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8ABF155-5892-0BAE-F9FD-3947B487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3. FSA veiklos vertinimas </a:t>
            </a:r>
            <a:endParaRPr lang="ru-RU"/>
          </a:p>
        </p:txBody>
      </p:sp>
      <p:sp>
        <p:nvSpPr>
          <p:cNvPr id="5" name="Turinio vietos rezervavimo ženklas 1">
            <a:extLst>
              <a:ext uri="{FF2B5EF4-FFF2-40B4-BE49-F238E27FC236}">
                <a16:creationId xmlns:a16="http://schemas.microsoft.com/office/drawing/2014/main" id="{CF5CDF37-D310-1F3D-E6CF-3C59995C4B5A}"/>
              </a:ext>
            </a:extLst>
          </p:cNvPr>
          <p:cNvSpPr txBox="1">
            <a:spLocks/>
          </p:cNvSpPr>
          <p:nvPr/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/>
              <a:t>Kompetencijos</a:t>
            </a:r>
            <a:endParaRPr lang="ru-RU"/>
          </a:p>
        </p:txBody>
      </p:sp>
      <p:cxnSp>
        <p:nvCxnSpPr>
          <p:cNvPr id="6" name="Tiesioji jungtis 5">
            <a:extLst>
              <a:ext uri="{FF2B5EF4-FFF2-40B4-BE49-F238E27FC236}">
                <a16:creationId xmlns:a16="http://schemas.microsoft.com/office/drawing/2014/main" id="{663BFD01-E1C2-095A-9F4F-C7AAC3223131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9E8C2DA-1AF2-2A60-A961-D83932B17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174331"/>
              </p:ext>
            </p:extLst>
          </p:nvPr>
        </p:nvGraphicFramePr>
        <p:xfrm>
          <a:off x="990521" y="1246570"/>
          <a:ext cx="6027224" cy="348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B0EC8B-6B82-9D8D-4877-68EBF71A8692}"/>
              </a:ext>
            </a:extLst>
          </p:cNvPr>
          <p:cNvSpPr txBox="1"/>
          <p:nvPr/>
        </p:nvSpPr>
        <p:spPr>
          <a:xfrm>
            <a:off x="588465" y="1288123"/>
            <a:ext cx="7638379" cy="3554819"/>
          </a:xfrm>
          <a:prstGeom prst="rect">
            <a:avLst/>
          </a:prstGeom>
          <a:solidFill>
            <a:srgbClr val="DBE9FD">
              <a:alpha val="9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Atestacijos sesijoje sudalyvavo 63</a:t>
            </a: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 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visų fakultetų koordinatorių;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Iš neišlaikiusių į perlaikymus atvyko 21</a:t>
            </a: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% </a:t>
            </a:r>
            <a:r>
              <a:rPr lang="en-US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koordinatori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ų;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Didžioji koordinatorių dalis, kuri apskritai nedalyvavo atestacijoje, vėliau ir nubyrėjo.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5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3517C59A-BC8B-B706-E8ED-095B4489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sp>
        <p:nvSpPr>
          <p:cNvPr id="5" name="Pavadinimas 2">
            <a:extLst>
              <a:ext uri="{FF2B5EF4-FFF2-40B4-BE49-F238E27FC236}">
                <a16:creationId xmlns:a16="http://schemas.microsoft.com/office/drawing/2014/main" id="{F85A0B69-3BB0-D1B1-9C60-2DE38BD6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328613"/>
            <a:ext cx="8651875" cy="465137"/>
          </a:xfrm>
        </p:spPr>
        <p:txBody>
          <a:bodyPr/>
          <a:lstStyle/>
          <a:p>
            <a:r>
              <a:rPr lang="lt-LT" dirty="0"/>
              <a:t>3. FSA veiklos vertinimas </a:t>
            </a:r>
            <a:endParaRPr lang="ru-RU" dirty="0"/>
          </a:p>
        </p:txBody>
      </p:sp>
      <p:sp>
        <p:nvSpPr>
          <p:cNvPr id="6" name="Turinio vietos rezervavimo ženklas 1">
            <a:extLst>
              <a:ext uri="{FF2B5EF4-FFF2-40B4-BE49-F238E27FC236}">
                <a16:creationId xmlns:a16="http://schemas.microsoft.com/office/drawing/2014/main" id="{765F7F6D-EF24-8DEC-D88F-91B344730584}"/>
              </a:ext>
            </a:extLst>
          </p:cNvPr>
          <p:cNvSpPr txBox="1">
            <a:spLocks/>
          </p:cNvSpPr>
          <p:nvPr/>
        </p:nvSpPr>
        <p:spPr>
          <a:xfrm>
            <a:off x="527123" y="2811509"/>
            <a:ext cx="7304443" cy="19200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800" dirty="0"/>
              <a:t>Rekomendacijos</a:t>
            </a:r>
            <a:r>
              <a:rPr lang="lt-LT" dirty="0"/>
              <a:t>: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600" dirty="0"/>
              <a:t>Tęsti kasmetinę atestaciją;</a:t>
            </a:r>
          </a:p>
          <a:p>
            <a:pPr marL="702310" lvl="1" indent="-342900" algn="just">
              <a:buAutoNum type="arabicPeriod"/>
            </a:pPr>
            <a:r>
              <a:rPr lang="lt-LT" sz="1600" dirty="0"/>
              <a:t>Parengti tikslų kompetencijų planą, kuris padėtų ugdyti studentų atstovus;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600" dirty="0"/>
              <a:t>Tobulinti ir ieškoti naujų priemonių ne tik narių pritraukimui, bet ir išlaikymui.</a:t>
            </a:r>
          </a:p>
          <a:p>
            <a:pPr marL="359410" lvl="1" indent="0" algn="just">
              <a:buNone/>
            </a:pPr>
            <a:endParaRPr lang="lt-LT" dirty="0"/>
          </a:p>
          <a:p>
            <a:pPr marL="702310" lvl="1" indent="-342900" algn="just">
              <a:buFont typeface="+mj-lt"/>
              <a:buAutoNum type="arabicPeriod"/>
            </a:pPr>
            <a:endParaRPr lang="ru-RU" dirty="0"/>
          </a:p>
        </p:txBody>
      </p:sp>
      <p:cxnSp>
        <p:nvCxnSpPr>
          <p:cNvPr id="7" name="Tiesioji jungtis 6">
            <a:extLst>
              <a:ext uri="{FF2B5EF4-FFF2-40B4-BE49-F238E27FC236}">
                <a16:creationId xmlns:a16="http://schemas.microsoft.com/office/drawing/2014/main" id="{C904FE98-1ACA-4AAE-DEFD-84EA1CE388D8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0DEC510-2811-C74A-38E9-2677F166D4FD}"/>
              </a:ext>
            </a:extLst>
          </p:cNvPr>
          <p:cNvSpPr txBox="1"/>
          <p:nvPr/>
        </p:nvSpPr>
        <p:spPr>
          <a:xfrm>
            <a:off x="527124" y="963612"/>
            <a:ext cx="7433535" cy="15850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lt-LT" dirty="0">
                <a:ln w="0"/>
                <a:solidFill>
                  <a:schemeClr val="accent1"/>
                </a:solidFill>
              </a:rPr>
              <a:t>Pastebėjimai:</a:t>
            </a:r>
            <a:endParaRPr lang="ru-RU" dirty="0">
              <a:ln w="0"/>
              <a:solidFill>
                <a:schemeClr val="accent1"/>
              </a:solidFill>
            </a:endParaRP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>
                <a:ln w="0"/>
                <a:solidFill>
                  <a:schemeClr val="accent1"/>
                </a:solidFill>
              </a:rPr>
              <a:t>Pakankamai aktyvūs įsitraukimas į naujas iniciatyvas;</a:t>
            </a:r>
            <a:endParaRPr lang="lt-LT" sz="1600">
              <a:ln w="0"/>
              <a:solidFill>
                <a:schemeClr val="accent1"/>
              </a:solidFill>
              <a:cs typeface="Arial"/>
            </a:endParaRP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>
                <a:ln w="0"/>
                <a:solidFill>
                  <a:schemeClr val="accent1"/>
                </a:solidFill>
              </a:rPr>
              <a:t>Studentų atstovavimui reikalingų žinių trūkumas;</a:t>
            </a:r>
            <a:endParaRPr lang="lt-LT" sz="1600">
              <a:ln w="0"/>
              <a:solidFill>
                <a:schemeClr val="accent1"/>
              </a:solidFill>
              <a:cs typeface="Arial"/>
            </a:endParaRP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>
                <a:ln w="0"/>
                <a:solidFill>
                  <a:schemeClr val="accent1"/>
                </a:solidFill>
              </a:rPr>
              <a:t>Narių, kurie neįsitraukia į veiklą kadencijos pradžioje, tendencija tokia, kad jie netampa veiklūs savaime.</a:t>
            </a:r>
            <a:endParaRPr lang="lt-LT" sz="1600">
              <a:ln w="0"/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19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CBEA7FA8-3BF7-D7A2-F92E-32805D8F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D7F6430A-FCA8-CACC-9848-8AF0B4D8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4. CB veiklos vertinimas</a:t>
            </a:r>
            <a:endParaRPr lang="ru-RU"/>
          </a:p>
        </p:txBody>
      </p:sp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5EDF2502-72FE-551F-5A98-61E84A483BDC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urinio vietos rezervavimo ženklas 1">
            <a:extLst>
              <a:ext uri="{FF2B5EF4-FFF2-40B4-BE49-F238E27FC236}">
                <a16:creationId xmlns:a16="http://schemas.microsoft.com/office/drawing/2014/main" id="{A8E16C0B-2D8C-682E-EC07-31886B48B17A}"/>
              </a:ext>
            </a:extLst>
          </p:cNvPr>
          <p:cNvSpPr txBox="1">
            <a:spLocks/>
          </p:cNvSpPr>
          <p:nvPr/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/>
              <a:t>Žmogiškieji ištekliai</a:t>
            </a:r>
            <a:endParaRPr lang="ru-RU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1F24057-D0EF-70B9-CA0F-E6DD18F716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325308"/>
              </p:ext>
            </p:extLst>
          </p:nvPr>
        </p:nvGraphicFramePr>
        <p:xfrm>
          <a:off x="1080342" y="1493764"/>
          <a:ext cx="5937403" cy="332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00CF289-5A4E-C8EA-29B7-7A350AB90F5F}"/>
              </a:ext>
            </a:extLst>
          </p:cNvPr>
          <p:cNvSpPr txBox="1"/>
          <p:nvPr/>
        </p:nvSpPr>
        <p:spPr>
          <a:xfrm>
            <a:off x="650071" y="1456166"/>
            <a:ext cx="7199865" cy="3554819"/>
          </a:xfrm>
          <a:prstGeom prst="rect">
            <a:avLst/>
          </a:prstGeom>
          <a:solidFill>
            <a:srgbClr val="DBE9FD">
              <a:alpha val="95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</a:rPr>
              <a:t>Organizacija išgyveno vadovo pasikeitimą viduryje kadencijos;</a:t>
            </a:r>
            <a:endParaRPr lang="lt-LT">
              <a:ln w="0"/>
              <a:solidFill>
                <a:schemeClr val="accent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</a:rPr>
              <a:t>Keletą kartų keitėsi rinkodaros bei socialinių ir akademinių reikalų vadovai;</a:t>
            </a:r>
            <a:endParaRPr lang="lt-LT">
              <a:ln w="0"/>
              <a:solidFill>
                <a:schemeClr val="accent1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>
                <a:ln w="0"/>
                <a:solidFill>
                  <a:schemeClr val="accent1"/>
                </a:solidFill>
              </a:rPr>
              <a:t>Apie pusę metų turime tuščią viceprezidento poziciją</a:t>
            </a:r>
            <a:r>
              <a:rPr lang="lt-LT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endParaRPr lang="lt-LT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8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id="{0A3F0579-3F50-3968-5248-83DD456C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  <p:sp>
        <p:nvSpPr>
          <p:cNvPr id="5" name="Pavadinimas 2">
            <a:extLst>
              <a:ext uri="{FF2B5EF4-FFF2-40B4-BE49-F238E27FC236}">
                <a16:creationId xmlns:a16="http://schemas.microsoft.com/office/drawing/2014/main" id="{72ABB5A0-CBEC-9440-3C5B-4F1839F3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3" y="328613"/>
            <a:ext cx="8651875" cy="465137"/>
          </a:xfrm>
        </p:spPr>
        <p:txBody>
          <a:bodyPr/>
          <a:lstStyle/>
          <a:p>
            <a:r>
              <a:rPr lang="lt-LT" dirty="0"/>
              <a:t>4. CB veiklos vertinimas</a:t>
            </a:r>
            <a:endParaRPr lang="ru-RU" dirty="0"/>
          </a:p>
        </p:txBody>
      </p:sp>
      <p:sp>
        <p:nvSpPr>
          <p:cNvPr id="6" name="Turinio vietos rezervavimo ženklas 1">
            <a:extLst>
              <a:ext uri="{FF2B5EF4-FFF2-40B4-BE49-F238E27FC236}">
                <a16:creationId xmlns:a16="http://schemas.microsoft.com/office/drawing/2014/main" id="{CD3758FA-8B79-E1C9-9E2F-242EEA591D69}"/>
              </a:ext>
            </a:extLst>
          </p:cNvPr>
          <p:cNvSpPr txBox="1">
            <a:spLocks/>
          </p:cNvSpPr>
          <p:nvPr/>
        </p:nvSpPr>
        <p:spPr>
          <a:xfrm>
            <a:off x="245447" y="931647"/>
            <a:ext cx="8653107" cy="33217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cxnSp>
        <p:nvCxnSpPr>
          <p:cNvPr id="7" name="Tiesioji jungtis 6">
            <a:extLst>
              <a:ext uri="{FF2B5EF4-FFF2-40B4-BE49-F238E27FC236}">
                <a16:creationId xmlns:a16="http://schemas.microsoft.com/office/drawing/2014/main" id="{CAD44A00-A761-EF36-F08C-DD35921FEC0C}"/>
              </a:ext>
            </a:extLst>
          </p:cNvPr>
          <p:cNvCxnSpPr/>
          <p:nvPr/>
        </p:nvCxnSpPr>
        <p:spPr>
          <a:xfrm>
            <a:off x="99152" y="870333"/>
            <a:ext cx="69185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urinio vietos rezervavimo ženklas 1">
            <a:extLst>
              <a:ext uri="{FF2B5EF4-FFF2-40B4-BE49-F238E27FC236}">
                <a16:creationId xmlns:a16="http://schemas.microsoft.com/office/drawing/2014/main" id="{9F7E4520-D6C7-817C-190D-0EB26C804322}"/>
              </a:ext>
            </a:extLst>
          </p:cNvPr>
          <p:cNvSpPr txBox="1">
            <a:spLocks/>
          </p:cNvSpPr>
          <p:nvPr/>
        </p:nvSpPr>
        <p:spPr>
          <a:xfrm>
            <a:off x="397848" y="1084047"/>
            <a:ext cx="7369173" cy="12396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t-LT" sz="1800"/>
              <a:t>Pastebėjimai: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600" dirty="0"/>
              <a:t>Organizacijos vadovo keitimosi metu žinia nebuvo transliuojama aiškiai ir skaidriai;</a:t>
            </a:r>
          </a:p>
          <a:p>
            <a:pPr marL="702310" lvl="1" indent="-342900" algn="just">
              <a:buFont typeface="+mj-lt"/>
              <a:buAutoNum type="arabicPeriod"/>
            </a:pPr>
            <a:r>
              <a:rPr lang="lt-LT" sz="1600" dirty="0"/>
              <a:t>Komitetuose, kuriuose dažniausiai keitėsi vadovai, koordinatorių rotacija taip pat buvo didžiausia</a:t>
            </a:r>
            <a:r>
              <a:rPr lang="lt-LT" sz="1600"/>
              <a:t>.</a:t>
            </a:r>
            <a:endParaRPr lang="lt-LT" sz="1600" dirty="0"/>
          </a:p>
          <a:p>
            <a:pPr marL="359410" lvl="1" indent="0" algn="just">
              <a:buNone/>
            </a:pPr>
            <a:endParaRPr lang="lt-LT" sz="1600" dirty="0"/>
          </a:p>
          <a:p>
            <a:pPr marL="702310" lvl="1" indent="-34290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8" name="Turinio vietos rezervavimo ženklas 1">
            <a:extLst>
              <a:ext uri="{FF2B5EF4-FFF2-40B4-BE49-F238E27FC236}">
                <a16:creationId xmlns:a16="http://schemas.microsoft.com/office/drawing/2014/main" id="{682DBD13-20B7-4177-7393-21BA24F6C8C3}"/>
              </a:ext>
            </a:extLst>
          </p:cNvPr>
          <p:cNvSpPr txBox="1">
            <a:spLocks/>
          </p:cNvSpPr>
          <p:nvPr/>
        </p:nvSpPr>
        <p:spPr>
          <a:xfrm>
            <a:off x="451763" y="2594550"/>
            <a:ext cx="7681146" cy="22353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1pPr>
            <a:lvl2pPr marL="360000" indent="-180000" algn="l" defTabSz="457200" rtl="0" eaLnBrk="1" latinLnBrk="0" hangingPunct="1">
              <a:spcBef>
                <a:spcPts val="400"/>
              </a:spcBef>
              <a:buClrTx/>
              <a:buFont typeface="Arial"/>
              <a:buChar char="•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2pPr>
            <a:lvl3pPr marL="540000" indent="-180000" algn="l" defTabSz="457200" rtl="0" eaLnBrk="1" latinLnBrk="0" hangingPunct="1">
              <a:spcBef>
                <a:spcPts val="400"/>
              </a:spcBef>
              <a:buFont typeface="Wingdings" charset="2"/>
              <a:buChar char="§"/>
              <a:defRPr sz="14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8459A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/>
              <a:t>Rekomendacijos:</a:t>
            </a:r>
          </a:p>
          <a:p>
            <a:pPr marL="702310" lvl="1" indent="-342900">
              <a:buFont typeface="+mj-lt"/>
              <a:buAutoNum type="arabicPeriod"/>
            </a:pPr>
            <a:r>
              <a:rPr lang="lt-LT" sz="1600" dirty="0"/>
              <a:t>Vykdyti sklandesnę bei skaidresnę komunikaciją su visa organizacijos bendruomene;</a:t>
            </a:r>
          </a:p>
          <a:p>
            <a:pPr marL="702310" lvl="1" indent="-342900">
              <a:buFont typeface="+mj-lt"/>
              <a:buAutoNum type="arabicPeriod"/>
            </a:pPr>
            <a:r>
              <a:rPr lang="lt-LT" sz="1600" dirty="0"/>
              <a:t>Komitetų vadovams siūlome stiprinti komandos valdymo, narių įtraukimo į </a:t>
            </a:r>
            <a:r>
              <a:rPr lang="lt-LT" sz="1600"/>
              <a:t>veiklas</a:t>
            </a:r>
            <a:r>
              <a:rPr lang="lt-LT" sz="1600" dirty="0"/>
              <a:t> bei darbų delegavimo įgūdžius;</a:t>
            </a:r>
            <a:endParaRPr lang="lt-LT" sz="1600" dirty="0">
              <a:solidFill>
                <a:schemeClr val="accent1"/>
              </a:solidFill>
            </a:endParaRPr>
          </a:p>
          <a:p>
            <a:pPr marL="702310" lvl="1" indent="-342900">
              <a:buAutoNum type="arabicPeriod"/>
            </a:pPr>
            <a:r>
              <a:rPr lang="lt-LT" sz="1600" dirty="0">
                <a:solidFill>
                  <a:schemeClr val="accent1"/>
                </a:solidFill>
              </a:rPr>
              <a:t>Siūlome žiemos periodu integruoti mokymus arba </a:t>
            </a:r>
            <a:r>
              <a:rPr lang="lt-LT" sz="1600">
                <a:solidFill>
                  <a:schemeClr val="accent1"/>
                </a:solidFill>
              </a:rPr>
              <a:t>kitokią</a:t>
            </a:r>
            <a:r>
              <a:rPr lang="lt-LT" sz="1600" dirty="0">
                <a:solidFill>
                  <a:schemeClr val="accent1"/>
                </a:solidFill>
              </a:rPr>
              <a:t> kompetencijas keliančią veiklą, kuri padėtų išlaikyti organizacijos narių veiklumą.</a:t>
            </a:r>
            <a:endParaRPr lang="lt-LT" sz="1200" dirty="0">
              <a:solidFill>
                <a:schemeClr val="accent1"/>
              </a:solidFill>
            </a:endParaRPr>
          </a:p>
          <a:p>
            <a:pPr marL="359410" lvl="1" indent="0">
              <a:buNone/>
            </a:pPr>
            <a:endParaRPr lang="lt-LT" sz="1600" dirty="0"/>
          </a:p>
          <a:p>
            <a:pPr marL="702310" lvl="1" indent="-342900">
              <a:buFont typeface="+mj-lt"/>
              <a:buAutoNum type="arabicPeriod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06095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KO ppt SPALVOS">
      <a:dk1>
        <a:srgbClr val="313132"/>
      </a:dk1>
      <a:lt1>
        <a:srgbClr val="FFFFFF"/>
      </a:lt1>
      <a:dk2>
        <a:srgbClr val="08459A"/>
      </a:dk2>
      <a:lt2>
        <a:srgbClr val="FFFFFF"/>
      </a:lt2>
      <a:accent1>
        <a:srgbClr val="08459A"/>
      </a:accent1>
      <a:accent2>
        <a:srgbClr val="41A549"/>
      </a:accent2>
      <a:accent3>
        <a:srgbClr val="16B5F0"/>
      </a:accent3>
      <a:accent4>
        <a:srgbClr val="0B2070"/>
      </a:accent4>
      <a:accent5>
        <a:srgbClr val="96999C"/>
      </a:accent5>
      <a:accent6>
        <a:srgbClr val="41A54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1137</TotalTime>
  <Words>696</Words>
  <Application>Microsoft Office PowerPoint</Application>
  <PresentationFormat>On-screen Show (16:9)</PresentationFormat>
  <Paragraphs>142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1. Priežiūros komitetą sudarė ir ataskaitą parengė:</vt:lpstr>
      <vt:lpstr>2. VIKO SA veikla įvertinta remiantis:</vt:lpstr>
      <vt:lpstr>3. FSA veiklos vertinimas</vt:lpstr>
      <vt:lpstr>3. FSA veiklos vertinimas</vt:lpstr>
      <vt:lpstr>3. FSA veiklos vertinimas </vt:lpstr>
      <vt:lpstr>3. FSA veiklos vertinimas </vt:lpstr>
      <vt:lpstr>4. CB veiklos vertinimas</vt:lpstr>
      <vt:lpstr>4. CB veiklos vertinimas</vt:lpstr>
      <vt:lpstr>4. CB veiklos vertinimas</vt:lpstr>
      <vt:lpstr>4. CB veiklos vertinimas</vt:lpstr>
      <vt:lpstr>5. Finansų vertinimas</vt:lpstr>
      <vt:lpstr>5. Finansų vertinimas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Traktiras</cp:lastModifiedBy>
  <cp:revision>747</cp:revision>
  <dcterms:created xsi:type="dcterms:W3CDTF">2010-04-12T23:12:02Z</dcterms:created>
  <dcterms:modified xsi:type="dcterms:W3CDTF">2023-04-14T18:56:38Z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