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3183"/>
    <a:srgbClr val="00C2F3"/>
    <a:srgbClr val="005BAA"/>
    <a:srgbClr val="4EB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B73D4E-B3F2-3F81-4778-DFA9CF789FFD}" v="3" dt="2024-02-16T12:54:59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3"/>
    <p:restoredTop sz="94694"/>
  </p:normalViewPr>
  <p:slideViewPr>
    <p:cSldViewPr snapToGrid="0">
      <p:cViewPr varScale="1">
        <p:scale>
          <a:sx n="121" d="100"/>
          <a:sy n="121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B3B6E-E289-7E45-854C-D63A6EBE9A1D}" type="datetimeFigureOut">
              <a:rPr lang="en-LT" smtClean="0"/>
              <a:t>24/10/2024</a:t>
            </a:fld>
            <a:endParaRPr lang="en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45229-B3E4-3C4D-87E4-7B38169F5033}" type="slidenum">
              <a:rPr lang="en-LT" smtClean="0"/>
              <a:t>‹#›</a:t>
            </a:fld>
            <a:endParaRPr lang="en-LT"/>
          </a:p>
        </p:txBody>
      </p:sp>
    </p:spTree>
    <p:extLst>
      <p:ext uri="{BB962C8B-B14F-4D97-AF65-F5344CB8AC3E}">
        <p14:creationId xmlns:p14="http://schemas.microsoft.com/office/powerpoint/2010/main" val="1962054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A45229-B3E4-3C4D-87E4-7B38169F5033}" type="slidenum">
              <a:rPr lang="en-LT" smtClean="0"/>
              <a:t>1</a:t>
            </a:fld>
            <a:endParaRPr lang="en-LT"/>
          </a:p>
        </p:txBody>
      </p:sp>
    </p:spTree>
    <p:extLst>
      <p:ext uri="{BB962C8B-B14F-4D97-AF65-F5344CB8AC3E}">
        <p14:creationId xmlns:p14="http://schemas.microsoft.com/office/powerpoint/2010/main" val="745200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A45229-B3E4-3C4D-87E4-7B38169F5033}" type="slidenum">
              <a:rPr lang="en-LT" smtClean="0"/>
              <a:t>5</a:t>
            </a:fld>
            <a:endParaRPr lang="en-LT"/>
          </a:p>
        </p:txBody>
      </p:sp>
    </p:spTree>
    <p:extLst>
      <p:ext uri="{BB962C8B-B14F-4D97-AF65-F5344CB8AC3E}">
        <p14:creationId xmlns:p14="http://schemas.microsoft.com/office/powerpoint/2010/main" val="177073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4993A91-C2C9-48CD-BAF4-866023A0F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72D3A1D7-1405-4541-8817-E6EE08E34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32831DE6-1A76-4BEF-B908-FB561A8B8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B596EBE9-5793-4D6B-BAC2-7E799A371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B3BB446E-C0A9-4507-87F3-5224250D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9671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63FA3F4-3817-4926-BC9B-DA2A4EE0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3B31B44B-5CE3-4B8A-A321-3C3565229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DDF9430D-8ED3-4C43-8F28-CA5A22D3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ABDF261-DFCF-41A3-A265-A4DDCA10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D46B803-8433-4963-B479-7E449CF2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798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58ED4074-E08F-416E-87B9-D1D510965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70607CC7-CF06-4B25-A4A9-510FAFAC0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192849A5-EBC0-44D1-8F88-4E1F96830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3D18B7-66F3-4107-AC0D-954969EF7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3ABD8AA0-5713-4820-93F8-9C529BE77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152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E929164-0DA0-466C-BE5D-E44F94D83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9CFB533-7798-455D-99DD-1DB663269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E500E3E-C5F2-4C08-BA98-62F9AB055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542E80D-9324-4D5D-8F14-B7D50D604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9E91A32-8ECF-4848-8B47-68C20415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1746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C52385E-A06C-4B6F-9B79-6FC15C54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164453A0-BDC5-4844-9216-9542479A6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89003DF4-6304-4000-A08E-89B585732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7A544692-B709-4BC9-8867-CF170BC7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BFE46D03-6832-4178-951E-15E334A61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3800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FDB1D4A-62A0-4A2D-A57E-F3293ADBC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54E3666-BDE5-448E-ACE1-B549D5AB9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50112867-F683-46E5-A699-FAF458CB3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4BEEDE58-E9FF-4B2C-8519-49FADE1CB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7D9EB3D2-3A0B-47F8-8028-7ED8171F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57FEB286-F827-4FF2-8D07-C1F720ED4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6587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736EC41-ACAE-4C7C-83F6-31C48E54E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4D4F8FAE-F0E4-47CF-852A-54C84601D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8ACC0E9D-6963-470F-B165-FC79ACDDA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590BD034-AC57-4B51-A4C9-40FA0AD7D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84532C3F-2581-4D87-BA96-9DA3F0984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7CF0F2A3-ADF5-44E2-8299-32A117EBC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04A13C9-CEF1-4567-AD8C-6C956E9FE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553E795D-B6CB-471C-AFAC-473BA681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031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EAC7639-EFD2-4A37-B2AB-AAD146377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8E025CC4-9B67-4E86-9FAA-5B4A1493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C4238060-C621-4E52-8ED8-0BFA6DF57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AA5B0824-C7B2-4A2F-93B7-288F1AC7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618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EFEA260C-C606-401F-A672-A1AC797A5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2B4329A8-0C3F-4648-B5EE-A3877A92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2B3F2B4A-18C8-43BB-A902-CFE5AB67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81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6785CC6-9744-4380-A848-E893E28C4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0642ED1-BBFE-40EF-9280-5104CA8B8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6FAC8B3A-9C8D-4C78-91A1-7D6823079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BE1EB68C-9172-440B-AECA-9F3ACF2B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53BC8B89-04D7-43A5-BF6A-A7479E2E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A74937B5-4975-4EA5-80BD-1B7E25A1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418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3E433B8-70AE-4B90-902F-C58867EAB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FADA9BB7-A6E8-4D7E-BEE1-1A8FC125D4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70DED8B8-D3DD-4E6D-806C-49FA7188D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E78A193D-BAC1-4DF3-9C33-C9266C8A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9C4A9A6F-3C55-410A-A132-3CF18413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394B9027-F127-4B2A-9C26-41D54B64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748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508359BF-7E4B-4CA4-94CF-BE20EB93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754D61E-97D0-4D9C-8BC5-7B043F6EF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87BD667C-09C2-4F1C-AE02-9962F1E20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241D4-A63E-4F23-86F4-437D2F9845E8}" type="datetimeFigureOut">
              <a:rPr lang="lt-LT" smtClean="0"/>
              <a:t>2024-10-24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7617C5A1-67B9-4497-BE41-E0EFD0557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1562277B-3C69-4BD2-B62D-23A9E4D080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ADDC5-0634-424F-A77D-E9E921704F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010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31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avadinimas 1">
            <a:extLst>
              <a:ext uri="{FF2B5EF4-FFF2-40B4-BE49-F238E27FC236}">
                <a16:creationId xmlns:a16="http://schemas.microsoft.com/office/drawing/2014/main" id="{40886D65-3042-44F5-9F1B-8D8460E8E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1961" y="1112094"/>
            <a:ext cx="10028076" cy="2173355"/>
          </a:xfrm>
          <a:effectLst>
            <a:outerShdw blurRad="12700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lt-LT" sz="16600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VIKO SA</a:t>
            </a:r>
          </a:p>
        </p:txBody>
      </p:sp>
      <p:sp>
        <p:nvSpPr>
          <p:cNvPr id="8" name="Laisva forma: figūra 7">
            <a:extLst>
              <a:ext uri="{FF2B5EF4-FFF2-40B4-BE49-F238E27FC236}">
                <a16:creationId xmlns:a16="http://schemas.microsoft.com/office/drawing/2014/main" id="{CCB8CA2D-4CFD-481B-9790-65C886835DEC}"/>
              </a:ext>
            </a:extLst>
          </p:cNvPr>
          <p:cNvSpPr/>
          <p:nvPr/>
        </p:nvSpPr>
        <p:spPr>
          <a:xfrm>
            <a:off x="-2679648" y="2514176"/>
            <a:ext cx="17551294" cy="6286024"/>
          </a:xfrm>
          <a:custGeom>
            <a:avLst/>
            <a:gdLst>
              <a:gd name="connsiteX0" fmla="*/ 1806738 w 17551294"/>
              <a:gd name="connsiteY0" fmla="*/ 889119 h 6286024"/>
              <a:gd name="connsiteX1" fmla="*/ 4956338 w 17551294"/>
              <a:gd name="connsiteY1" fmla="*/ 203319 h 6286024"/>
              <a:gd name="connsiteX2" fmla="*/ 8410738 w 17551294"/>
              <a:gd name="connsiteY2" fmla="*/ 1549519 h 6286024"/>
              <a:gd name="connsiteX3" fmla="*/ 11242838 w 17551294"/>
              <a:gd name="connsiteY3" fmla="*/ 203319 h 6286024"/>
              <a:gd name="connsiteX4" fmla="*/ 14138438 w 17551294"/>
              <a:gd name="connsiteY4" fmla="*/ 1422519 h 6286024"/>
              <a:gd name="connsiteX5" fmla="*/ 17376938 w 17551294"/>
              <a:gd name="connsiteY5" fmla="*/ 152519 h 6286024"/>
              <a:gd name="connsiteX6" fmla="*/ 16487938 w 17551294"/>
              <a:gd name="connsiteY6" fmla="*/ 5651619 h 6286024"/>
              <a:gd name="connsiteX7" fmla="*/ 11230138 w 17551294"/>
              <a:gd name="connsiteY7" fmla="*/ 6210419 h 6286024"/>
              <a:gd name="connsiteX8" fmla="*/ 3178338 w 17551294"/>
              <a:gd name="connsiteY8" fmla="*/ 6032619 h 6286024"/>
              <a:gd name="connsiteX9" fmla="*/ 28738 w 17551294"/>
              <a:gd name="connsiteY9" fmla="*/ 5181719 h 6286024"/>
              <a:gd name="connsiteX10" fmla="*/ 1806738 w 17551294"/>
              <a:gd name="connsiteY10" fmla="*/ 889119 h 6286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551294" h="6286024">
                <a:moveTo>
                  <a:pt x="1806738" y="889119"/>
                </a:moveTo>
                <a:cubicBezTo>
                  <a:pt x="2628005" y="59386"/>
                  <a:pt x="3855671" y="93252"/>
                  <a:pt x="4956338" y="203319"/>
                </a:cubicBezTo>
                <a:cubicBezTo>
                  <a:pt x="6057005" y="313386"/>
                  <a:pt x="7362988" y="1549519"/>
                  <a:pt x="8410738" y="1549519"/>
                </a:cubicBezTo>
                <a:cubicBezTo>
                  <a:pt x="9458488" y="1549519"/>
                  <a:pt x="10288221" y="224486"/>
                  <a:pt x="11242838" y="203319"/>
                </a:cubicBezTo>
                <a:cubicBezTo>
                  <a:pt x="12197455" y="182152"/>
                  <a:pt x="13116088" y="1430986"/>
                  <a:pt x="14138438" y="1422519"/>
                </a:cubicBezTo>
                <a:cubicBezTo>
                  <a:pt x="15160788" y="1414052"/>
                  <a:pt x="16985355" y="-552331"/>
                  <a:pt x="17376938" y="152519"/>
                </a:cubicBezTo>
                <a:cubicBezTo>
                  <a:pt x="17768521" y="857369"/>
                  <a:pt x="17512405" y="4641969"/>
                  <a:pt x="16487938" y="5651619"/>
                </a:cubicBezTo>
                <a:cubicBezTo>
                  <a:pt x="15463471" y="6661269"/>
                  <a:pt x="13448405" y="6146919"/>
                  <a:pt x="11230138" y="6210419"/>
                </a:cubicBezTo>
                <a:cubicBezTo>
                  <a:pt x="9011871" y="6273919"/>
                  <a:pt x="5045238" y="6204069"/>
                  <a:pt x="3178338" y="6032619"/>
                </a:cubicBezTo>
                <a:cubicBezTo>
                  <a:pt x="1311438" y="5861169"/>
                  <a:pt x="257338" y="6041086"/>
                  <a:pt x="28738" y="5181719"/>
                </a:cubicBezTo>
                <a:cubicBezTo>
                  <a:pt x="-199862" y="4322352"/>
                  <a:pt x="985471" y="1718852"/>
                  <a:pt x="1806738" y="889119"/>
                </a:cubicBezTo>
                <a:close/>
              </a:path>
            </a:pathLst>
          </a:custGeom>
          <a:solidFill>
            <a:srgbClr val="005BAA"/>
          </a:solidFill>
          <a:ln>
            <a:noFill/>
          </a:ln>
          <a:effectLst>
            <a:outerShdw blurRad="1155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0" name="Laisva forma: figūra 9">
            <a:extLst>
              <a:ext uri="{FF2B5EF4-FFF2-40B4-BE49-F238E27FC236}">
                <a16:creationId xmlns:a16="http://schemas.microsoft.com/office/drawing/2014/main" id="{27E33E9C-E6EA-4E48-B197-606E35CCD7D7}"/>
              </a:ext>
            </a:extLst>
          </p:cNvPr>
          <p:cNvSpPr/>
          <p:nvPr/>
        </p:nvSpPr>
        <p:spPr>
          <a:xfrm>
            <a:off x="-2009116" y="2974302"/>
            <a:ext cx="16880762" cy="5995830"/>
          </a:xfrm>
          <a:custGeom>
            <a:avLst/>
            <a:gdLst>
              <a:gd name="connsiteX0" fmla="*/ 1274519 w 16880762"/>
              <a:gd name="connsiteY0" fmla="*/ 1905586 h 5518030"/>
              <a:gd name="connsiteX1" fmla="*/ 4043119 w 16880762"/>
              <a:gd name="connsiteY1" fmla="*/ 586 h 5518030"/>
              <a:gd name="connsiteX2" fmla="*/ 6392619 w 16880762"/>
              <a:gd name="connsiteY2" fmla="*/ 2121486 h 5518030"/>
              <a:gd name="connsiteX3" fmla="*/ 8665919 w 16880762"/>
              <a:gd name="connsiteY3" fmla="*/ 864186 h 5518030"/>
              <a:gd name="connsiteX4" fmla="*/ 10850319 w 16880762"/>
              <a:gd name="connsiteY4" fmla="*/ 2083386 h 5518030"/>
              <a:gd name="connsiteX5" fmla="*/ 12666419 w 16880762"/>
              <a:gd name="connsiteY5" fmla="*/ 775286 h 5518030"/>
              <a:gd name="connsiteX6" fmla="*/ 15206419 w 16880762"/>
              <a:gd name="connsiteY6" fmla="*/ 1943686 h 5518030"/>
              <a:gd name="connsiteX7" fmla="*/ 16730419 w 16880762"/>
              <a:gd name="connsiteY7" fmla="*/ 3962986 h 5518030"/>
              <a:gd name="connsiteX8" fmla="*/ 16158919 w 16880762"/>
              <a:gd name="connsiteY8" fmla="*/ 5410786 h 5518030"/>
              <a:gd name="connsiteX9" fmla="*/ 10850319 w 16880762"/>
              <a:gd name="connsiteY9" fmla="*/ 5410786 h 5518030"/>
              <a:gd name="connsiteX10" fmla="*/ 1782519 w 16880762"/>
              <a:gd name="connsiteY10" fmla="*/ 5296486 h 5518030"/>
              <a:gd name="connsiteX11" fmla="*/ 4519 w 16880762"/>
              <a:gd name="connsiteY11" fmla="*/ 3645486 h 5518030"/>
              <a:gd name="connsiteX12" fmla="*/ 1274519 w 16880762"/>
              <a:gd name="connsiteY12" fmla="*/ 1829386 h 5518030"/>
              <a:gd name="connsiteX13" fmla="*/ 1350719 w 16880762"/>
              <a:gd name="connsiteY13" fmla="*/ 1867486 h 5518030"/>
              <a:gd name="connsiteX14" fmla="*/ 1274519 w 16880762"/>
              <a:gd name="connsiteY14" fmla="*/ 1905586 h 5518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880762" h="5518030">
                <a:moveTo>
                  <a:pt x="1274519" y="1905586"/>
                </a:moveTo>
                <a:cubicBezTo>
                  <a:pt x="1723252" y="1594436"/>
                  <a:pt x="3190102" y="-35397"/>
                  <a:pt x="4043119" y="586"/>
                </a:cubicBezTo>
                <a:cubicBezTo>
                  <a:pt x="4896136" y="36569"/>
                  <a:pt x="5622152" y="1977553"/>
                  <a:pt x="6392619" y="2121486"/>
                </a:cubicBezTo>
                <a:cubicBezTo>
                  <a:pt x="7163086" y="2265419"/>
                  <a:pt x="7922969" y="870536"/>
                  <a:pt x="8665919" y="864186"/>
                </a:cubicBezTo>
                <a:cubicBezTo>
                  <a:pt x="9408869" y="857836"/>
                  <a:pt x="10183569" y="2098203"/>
                  <a:pt x="10850319" y="2083386"/>
                </a:cubicBezTo>
                <a:cubicBezTo>
                  <a:pt x="11517069" y="2068569"/>
                  <a:pt x="11940402" y="798569"/>
                  <a:pt x="12666419" y="775286"/>
                </a:cubicBezTo>
                <a:cubicBezTo>
                  <a:pt x="13392436" y="752003"/>
                  <a:pt x="14529086" y="1412403"/>
                  <a:pt x="15206419" y="1943686"/>
                </a:cubicBezTo>
                <a:cubicBezTo>
                  <a:pt x="15883752" y="2474969"/>
                  <a:pt x="16571669" y="3385136"/>
                  <a:pt x="16730419" y="3962986"/>
                </a:cubicBezTo>
                <a:cubicBezTo>
                  <a:pt x="16889169" y="4540836"/>
                  <a:pt x="17138936" y="5169486"/>
                  <a:pt x="16158919" y="5410786"/>
                </a:cubicBezTo>
                <a:cubicBezTo>
                  <a:pt x="15178902" y="5652086"/>
                  <a:pt x="10850319" y="5410786"/>
                  <a:pt x="10850319" y="5410786"/>
                </a:cubicBezTo>
                <a:cubicBezTo>
                  <a:pt x="8454252" y="5391736"/>
                  <a:pt x="3590152" y="5590703"/>
                  <a:pt x="1782519" y="5296486"/>
                </a:cubicBezTo>
                <a:cubicBezTo>
                  <a:pt x="-25114" y="5002269"/>
                  <a:pt x="89186" y="4223336"/>
                  <a:pt x="4519" y="3645486"/>
                </a:cubicBezTo>
                <a:cubicBezTo>
                  <a:pt x="-80148" y="3067636"/>
                  <a:pt x="1050152" y="2125719"/>
                  <a:pt x="1274519" y="1829386"/>
                </a:cubicBezTo>
                <a:cubicBezTo>
                  <a:pt x="1498886" y="1533053"/>
                  <a:pt x="1348602" y="1859019"/>
                  <a:pt x="1350719" y="1867486"/>
                </a:cubicBezTo>
                <a:cubicBezTo>
                  <a:pt x="1352836" y="1875953"/>
                  <a:pt x="825786" y="2216736"/>
                  <a:pt x="1274519" y="1905586"/>
                </a:cubicBezTo>
                <a:close/>
              </a:path>
            </a:pathLst>
          </a:custGeom>
          <a:solidFill>
            <a:srgbClr val="00C2F3"/>
          </a:solidFill>
          <a:ln>
            <a:noFill/>
          </a:ln>
          <a:effectLst>
            <a:outerShdw blurRad="1155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1" name="Laisva forma: figūra 10">
            <a:extLst>
              <a:ext uri="{FF2B5EF4-FFF2-40B4-BE49-F238E27FC236}">
                <a16:creationId xmlns:a16="http://schemas.microsoft.com/office/drawing/2014/main" id="{8017C440-00FB-482E-9E3E-1C000A42B36C}"/>
              </a:ext>
            </a:extLst>
          </p:cNvPr>
          <p:cNvSpPr/>
          <p:nvPr/>
        </p:nvSpPr>
        <p:spPr>
          <a:xfrm>
            <a:off x="-1562619" y="3841563"/>
            <a:ext cx="16722281" cy="5242431"/>
          </a:xfrm>
          <a:custGeom>
            <a:avLst/>
            <a:gdLst>
              <a:gd name="connsiteX0" fmla="*/ 497581 w 16722281"/>
              <a:gd name="connsiteY0" fmla="*/ 2375975 h 5242431"/>
              <a:gd name="connsiteX1" fmla="*/ 510281 w 16722281"/>
              <a:gd name="connsiteY1" fmla="*/ 2299775 h 5242431"/>
              <a:gd name="connsiteX2" fmla="*/ 1361181 w 16722281"/>
              <a:gd name="connsiteY2" fmla="*/ 1075 h 5242431"/>
              <a:gd name="connsiteX3" fmla="*/ 3901181 w 16722281"/>
              <a:gd name="connsiteY3" fmla="*/ 1982275 h 5242431"/>
              <a:gd name="connsiteX4" fmla="*/ 5717281 w 16722281"/>
              <a:gd name="connsiteY4" fmla="*/ 699575 h 5242431"/>
              <a:gd name="connsiteX5" fmla="*/ 9438381 w 16722281"/>
              <a:gd name="connsiteY5" fmla="*/ 2769675 h 5242431"/>
              <a:gd name="connsiteX6" fmla="*/ 12029181 w 16722281"/>
              <a:gd name="connsiteY6" fmla="*/ 1156775 h 5242431"/>
              <a:gd name="connsiteX7" fmla="*/ 15432781 w 16722281"/>
              <a:gd name="connsiteY7" fmla="*/ 1880675 h 5242431"/>
              <a:gd name="connsiteX8" fmla="*/ 16169381 w 16722281"/>
              <a:gd name="connsiteY8" fmla="*/ 4979475 h 5242431"/>
              <a:gd name="connsiteX9" fmla="*/ 7520681 w 16722281"/>
              <a:gd name="connsiteY9" fmla="*/ 5030275 h 5242431"/>
              <a:gd name="connsiteX10" fmla="*/ 1183381 w 16722281"/>
              <a:gd name="connsiteY10" fmla="*/ 4611175 h 5242431"/>
              <a:gd name="connsiteX11" fmla="*/ 14981 w 16722281"/>
              <a:gd name="connsiteY11" fmla="*/ 2731575 h 5242431"/>
              <a:gd name="connsiteX12" fmla="*/ 497581 w 16722281"/>
              <a:gd name="connsiteY12" fmla="*/ 2375975 h 524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22281" h="5242431">
                <a:moveTo>
                  <a:pt x="497581" y="2375975"/>
                </a:moveTo>
                <a:cubicBezTo>
                  <a:pt x="580131" y="2304008"/>
                  <a:pt x="366348" y="2695592"/>
                  <a:pt x="510281" y="2299775"/>
                </a:cubicBezTo>
                <a:cubicBezTo>
                  <a:pt x="654214" y="1903958"/>
                  <a:pt x="796031" y="53992"/>
                  <a:pt x="1361181" y="1075"/>
                </a:cubicBezTo>
                <a:cubicBezTo>
                  <a:pt x="1926331" y="-51842"/>
                  <a:pt x="3175164" y="1865858"/>
                  <a:pt x="3901181" y="1982275"/>
                </a:cubicBezTo>
                <a:cubicBezTo>
                  <a:pt x="4627198" y="2098692"/>
                  <a:pt x="4794415" y="568342"/>
                  <a:pt x="5717281" y="699575"/>
                </a:cubicBezTo>
                <a:cubicBezTo>
                  <a:pt x="6640147" y="830808"/>
                  <a:pt x="8386398" y="2693475"/>
                  <a:pt x="9438381" y="2769675"/>
                </a:cubicBezTo>
                <a:cubicBezTo>
                  <a:pt x="10490364" y="2845875"/>
                  <a:pt x="11030114" y="1304942"/>
                  <a:pt x="12029181" y="1156775"/>
                </a:cubicBezTo>
                <a:cubicBezTo>
                  <a:pt x="13028248" y="1008608"/>
                  <a:pt x="14742748" y="1243558"/>
                  <a:pt x="15432781" y="1880675"/>
                </a:cubicBezTo>
                <a:cubicBezTo>
                  <a:pt x="16122814" y="2517792"/>
                  <a:pt x="17488064" y="4454542"/>
                  <a:pt x="16169381" y="4979475"/>
                </a:cubicBezTo>
                <a:cubicBezTo>
                  <a:pt x="14850698" y="5504408"/>
                  <a:pt x="10018348" y="5091658"/>
                  <a:pt x="7520681" y="5030275"/>
                </a:cubicBezTo>
                <a:cubicBezTo>
                  <a:pt x="5023014" y="4968892"/>
                  <a:pt x="2434331" y="4994292"/>
                  <a:pt x="1183381" y="4611175"/>
                </a:cubicBezTo>
                <a:cubicBezTo>
                  <a:pt x="-67569" y="4228058"/>
                  <a:pt x="122931" y="3104108"/>
                  <a:pt x="14981" y="2731575"/>
                </a:cubicBezTo>
                <a:cubicBezTo>
                  <a:pt x="-92969" y="2359042"/>
                  <a:pt x="415031" y="2447942"/>
                  <a:pt x="497581" y="2375975"/>
                </a:cubicBezTo>
                <a:close/>
              </a:path>
            </a:pathLst>
          </a:custGeom>
          <a:solidFill>
            <a:srgbClr val="005BAA"/>
          </a:solidFill>
          <a:ln>
            <a:noFill/>
          </a:ln>
          <a:effectLst>
            <a:outerShdw blurRad="1155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2" name="Laisva forma: figūra 11">
            <a:extLst>
              <a:ext uri="{FF2B5EF4-FFF2-40B4-BE49-F238E27FC236}">
                <a16:creationId xmlns:a16="http://schemas.microsoft.com/office/drawing/2014/main" id="{122A0FC9-BF71-4E51-B843-EB231E35EDAE}"/>
              </a:ext>
            </a:extLst>
          </p:cNvPr>
          <p:cNvSpPr/>
          <p:nvPr/>
        </p:nvSpPr>
        <p:spPr>
          <a:xfrm>
            <a:off x="-1783474" y="5055890"/>
            <a:ext cx="17147965" cy="4157063"/>
          </a:xfrm>
          <a:custGeom>
            <a:avLst/>
            <a:gdLst>
              <a:gd name="connsiteX0" fmla="*/ 459348 w 17147965"/>
              <a:gd name="connsiteY0" fmla="*/ 802739 h 4157063"/>
              <a:gd name="connsiteX1" fmla="*/ 459348 w 17147965"/>
              <a:gd name="connsiteY1" fmla="*/ 726539 h 4157063"/>
              <a:gd name="connsiteX2" fmla="*/ 3177148 w 17147965"/>
              <a:gd name="connsiteY2" fmla="*/ 2639 h 4157063"/>
              <a:gd name="connsiteX3" fmla="*/ 5475848 w 17147965"/>
              <a:gd name="connsiteY3" fmla="*/ 1018639 h 4157063"/>
              <a:gd name="connsiteX4" fmla="*/ 8015848 w 17147965"/>
              <a:gd name="connsiteY4" fmla="*/ 231239 h 4157063"/>
              <a:gd name="connsiteX5" fmla="*/ 12079848 w 17147965"/>
              <a:gd name="connsiteY5" fmla="*/ 1285339 h 4157063"/>
              <a:gd name="connsiteX6" fmla="*/ 15038948 w 17147965"/>
              <a:gd name="connsiteY6" fmla="*/ 345539 h 4157063"/>
              <a:gd name="connsiteX7" fmla="*/ 17147148 w 17147965"/>
              <a:gd name="connsiteY7" fmla="*/ 2466439 h 4157063"/>
              <a:gd name="connsiteX8" fmla="*/ 14810348 w 17147965"/>
              <a:gd name="connsiteY8" fmla="*/ 4104739 h 4157063"/>
              <a:gd name="connsiteX9" fmla="*/ 7203048 w 17147965"/>
              <a:gd name="connsiteY9" fmla="*/ 3736439 h 4157063"/>
              <a:gd name="connsiteX10" fmla="*/ 510148 w 17147965"/>
              <a:gd name="connsiteY10" fmla="*/ 3584039 h 4157063"/>
              <a:gd name="connsiteX11" fmla="*/ 459348 w 17147965"/>
              <a:gd name="connsiteY11" fmla="*/ 802739 h 4157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147965" h="4157063">
                <a:moveTo>
                  <a:pt x="459348" y="802739"/>
                </a:moveTo>
                <a:cubicBezTo>
                  <a:pt x="450881" y="326489"/>
                  <a:pt x="6381" y="859889"/>
                  <a:pt x="459348" y="726539"/>
                </a:cubicBezTo>
                <a:cubicBezTo>
                  <a:pt x="912315" y="593189"/>
                  <a:pt x="2341065" y="-46044"/>
                  <a:pt x="3177148" y="2639"/>
                </a:cubicBezTo>
                <a:cubicBezTo>
                  <a:pt x="4013231" y="51322"/>
                  <a:pt x="4669398" y="980539"/>
                  <a:pt x="5475848" y="1018639"/>
                </a:cubicBezTo>
                <a:cubicBezTo>
                  <a:pt x="6282298" y="1056739"/>
                  <a:pt x="6915181" y="186789"/>
                  <a:pt x="8015848" y="231239"/>
                </a:cubicBezTo>
                <a:cubicBezTo>
                  <a:pt x="9116515" y="275689"/>
                  <a:pt x="10909331" y="1266289"/>
                  <a:pt x="12079848" y="1285339"/>
                </a:cubicBezTo>
                <a:cubicBezTo>
                  <a:pt x="13250365" y="1304389"/>
                  <a:pt x="14194398" y="148689"/>
                  <a:pt x="15038948" y="345539"/>
                </a:cubicBezTo>
                <a:cubicBezTo>
                  <a:pt x="15883498" y="542389"/>
                  <a:pt x="17185248" y="1839906"/>
                  <a:pt x="17147148" y="2466439"/>
                </a:cubicBezTo>
                <a:cubicBezTo>
                  <a:pt x="17109048" y="3092972"/>
                  <a:pt x="16467698" y="3893072"/>
                  <a:pt x="14810348" y="4104739"/>
                </a:cubicBezTo>
                <a:cubicBezTo>
                  <a:pt x="13152998" y="4316406"/>
                  <a:pt x="9586415" y="3823222"/>
                  <a:pt x="7203048" y="3736439"/>
                </a:cubicBezTo>
                <a:cubicBezTo>
                  <a:pt x="4819681" y="3649656"/>
                  <a:pt x="1631981" y="4075106"/>
                  <a:pt x="510148" y="3584039"/>
                </a:cubicBezTo>
                <a:cubicBezTo>
                  <a:pt x="-611685" y="3092972"/>
                  <a:pt x="467815" y="1278989"/>
                  <a:pt x="459348" y="802739"/>
                </a:cubicBezTo>
                <a:close/>
              </a:path>
            </a:pathLst>
          </a:custGeom>
          <a:solidFill>
            <a:srgbClr val="00C2F3"/>
          </a:solidFill>
          <a:ln>
            <a:noFill/>
          </a:ln>
          <a:effectLst>
            <a:outerShdw blurRad="1155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321E7C83-F4B7-48C6-8B70-55EB0CA65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" y="196817"/>
            <a:ext cx="1043733" cy="15324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Stačiakampis 17">
            <a:extLst>
              <a:ext uri="{FF2B5EF4-FFF2-40B4-BE49-F238E27FC236}">
                <a16:creationId xmlns:a16="http://schemas.microsoft.com/office/drawing/2014/main" id="{6EE622CD-93C9-49C7-86C9-C7D0D1E3D3EB}"/>
              </a:ext>
            </a:extLst>
          </p:cNvPr>
          <p:cNvSpPr/>
          <p:nvPr/>
        </p:nvSpPr>
        <p:spPr>
          <a:xfrm>
            <a:off x="1362421" y="3906823"/>
            <a:ext cx="9467157" cy="156966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88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lt-LT" sz="4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Financinė</a:t>
            </a:r>
            <a:r>
              <a:rPr lang="lt-LT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ataskaita nuo 2023-04-07 iki 2024-10-23</a:t>
            </a:r>
          </a:p>
        </p:txBody>
      </p:sp>
      <p:sp>
        <p:nvSpPr>
          <p:cNvPr id="19" name="Pavadinimas 1">
            <a:extLst>
              <a:ext uri="{FF2B5EF4-FFF2-40B4-BE49-F238E27FC236}">
                <a16:creationId xmlns:a16="http://schemas.microsoft.com/office/drawing/2014/main" id="{156594F6-174E-4B05-8C68-A000701E55D7}"/>
              </a:ext>
            </a:extLst>
          </p:cNvPr>
          <p:cNvSpPr txBox="1">
            <a:spLocks/>
          </p:cNvSpPr>
          <p:nvPr/>
        </p:nvSpPr>
        <p:spPr>
          <a:xfrm>
            <a:off x="291581" y="4902690"/>
            <a:ext cx="13671533" cy="1698077"/>
          </a:xfrm>
          <a:prstGeom prst="rect">
            <a:avLst/>
          </a:prstGeom>
          <a:effectLst>
            <a:outerShdw blurRad="12700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lt-L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4850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31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veikslėlis 7">
            <a:extLst>
              <a:ext uri="{FF2B5EF4-FFF2-40B4-BE49-F238E27FC236}">
                <a16:creationId xmlns:a16="http://schemas.microsoft.com/office/drawing/2014/main" id="{133FCDC4-CA96-44C0-B64B-83DF59035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" y="196817"/>
            <a:ext cx="1043733" cy="15324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Stačiakampis 9">
            <a:extLst>
              <a:ext uri="{FF2B5EF4-FFF2-40B4-BE49-F238E27FC236}">
                <a16:creationId xmlns:a16="http://schemas.microsoft.com/office/drawing/2014/main" id="{482ECB38-9748-4633-B0E9-CB3E8C3971B1}"/>
              </a:ext>
            </a:extLst>
          </p:cNvPr>
          <p:cNvSpPr/>
          <p:nvPr/>
        </p:nvSpPr>
        <p:spPr>
          <a:xfrm>
            <a:off x="1880249" y="367087"/>
            <a:ext cx="10311751" cy="584775"/>
          </a:xfrm>
          <a:prstGeom prst="rect">
            <a:avLst/>
          </a:prstGeom>
          <a:effectLst>
            <a:outerShdw blurRad="1270000" sx="102000" sy="102000" algn="ctr" rotWithShape="0">
              <a:prstClr val="black">
                <a:alpha val="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PAJAMOS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BC510A5-3940-8A25-61DF-116E74482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695115"/>
              </p:ext>
            </p:extLst>
          </p:nvPr>
        </p:nvGraphicFramePr>
        <p:xfrm>
          <a:off x="1595581" y="1205862"/>
          <a:ext cx="10304837" cy="5111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1874">
                  <a:extLst>
                    <a:ext uri="{9D8B030D-6E8A-4147-A177-3AD203B41FA5}">
                      <a16:colId xmlns:a16="http://schemas.microsoft.com/office/drawing/2014/main" val="1578764648"/>
                    </a:ext>
                  </a:extLst>
                </a:gridCol>
                <a:gridCol w="2132963">
                  <a:extLst>
                    <a:ext uri="{9D8B030D-6E8A-4147-A177-3AD203B41FA5}">
                      <a16:colId xmlns:a16="http://schemas.microsoft.com/office/drawing/2014/main" val="38022537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LT" dirty="0"/>
                        <a:t>PAJAMŲ RŪŠIS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SUMA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09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T" dirty="0"/>
                        <a:t>Kompencacija iš UAB ASTUM už blogą megztinių užsakymo įvykdimą (gražinamas pusė sumos)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313,63 €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52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T" dirty="0"/>
                        <a:t>2023 metų pirmakursių stovyklos pajamos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1257,16 €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140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T" dirty="0"/>
                        <a:t>VTDK SA už “Chaoso” klubo 2023 metų Rugsėjo 1-osios šventės biletus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432,63 €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392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2023 metų Vilniaus kolegijos gimtadienio dovana (apmokėjimas už salės nuoma)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1210 €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571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Pajamos surinktos iš VIKO SA narių </a:t>
                      </a:r>
                      <a:r>
                        <a:rPr lang="en-LT" dirty="0"/>
                        <a:t>reprezentaciniams megztiniams užsakyti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851,84 €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326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Vilniaus kolegija 2024 metų ”Prezidento Taurė” (apmokėjo už apšvietimą)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1000 €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633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T" dirty="0"/>
                        <a:t>VMI 1,2% parama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134,04 €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804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Reklamos sklaida (Už vinjetės) </a:t>
                      </a:r>
                      <a:endParaRPr lang="en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415 €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386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Lietuvos studento pažymėjimo tarpininkavimo lėšos </a:t>
                      </a:r>
                      <a:endParaRPr lang="en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4003,49 €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693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2024 metų pirmakursių stovyklos pajamos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2249,33 €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292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UAB KAKAVA už “Chaoso” klubo 2024 metų Rugsėjo 1-osios šventės biletus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761,34 €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63858"/>
                  </a:ext>
                </a:extLst>
              </a:tr>
              <a:tr h="397571">
                <a:tc>
                  <a:txBody>
                    <a:bodyPr/>
                    <a:lstStyle/>
                    <a:p>
                      <a:r>
                        <a:rPr lang="en-LT" b="1" dirty="0">
                          <a:solidFill>
                            <a:schemeClr val="bg1"/>
                          </a:solidFill>
                        </a:rPr>
                        <a:t>IŠ VISO PAJAMŲ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>
                          <a:solidFill>
                            <a:schemeClr val="bg1"/>
                          </a:solidFill>
                        </a:rPr>
                        <a:t>12628,46 €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013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8995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31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veikslėlis 7">
            <a:extLst>
              <a:ext uri="{FF2B5EF4-FFF2-40B4-BE49-F238E27FC236}">
                <a16:creationId xmlns:a16="http://schemas.microsoft.com/office/drawing/2014/main" id="{133FCDC4-CA96-44C0-B64B-83DF59035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" y="196817"/>
            <a:ext cx="1043733" cy="15324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Stačiakampis 4">
            <a:extLst>
              <a:ext uri="{FF2B5EF4-FFF2-40B4-BE49-F238E27FC236}">
                <a16:creationId xmlns:a16="http://schemas.microsoft.com/office/drawing/2014/main" id="{294AD058-2E70-4288-9942-34B9367CADFA}"/>
              </a:ext>
            </a:extLst>
          </p:cNvPr>
          <p:cNvSpPr/>
          <p:nvPr/>
        </p:nvSpPr>
        <p:spPr>
          <a:xfrm>
            <a:off x="1588668" y="1621641"/>
            <a:ext cx="10311751" cy="954107"/>
          </a:xfrm>
          <a:prstGeom prst="rect">
            <a:avLst/>
          </a:prstGeom>
          <a:effectLst>
            <a:outerShdw blurRad="1270000" sx="102000" sy="102000" algn="ctr" rotWithShape="0">
              <a:prstClr val="black">
                <a:alpha val="0"/>
              </a:prstClr>
            </a:outerShdw>
          </a:effectLst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endParaRPr lang="lt-LT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lt-LT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tačiakampis 1">
            <a:extLst>
              <a:ext uri="{FF2B5EF4-FFF2-40B4-BE49-F238E27FC236}">
                <a16:creationId xmlns:a16="http://schemas.microsoft.com/office/drawing/2014/main" id="{EF74AEA0-A346-6952-A2E7-3DA4E9AE60AE}"/>
              </a:ext>
            </a:extLst>
          </p:cNvPr>
          <p:cNvSpPr/>
          <p:nvPr/>
        </p:nvSpPr>
        <p:spPr>
          <a:xfrm>
            <a:off x="1588667" y="196817"/>
            <a:ext cx="10311751" cy="584775"/>
          </a:xfrm>
          <a:prstGeom prst="rect">
            <a:avLst/>
          </a:prstGeom>
          <a:effectLst>
            <a:outerShdw blurRad="1270000" sx="102000" sy="102000" algn="ctr" rotWithShape="0">
              <a:prstClr val="black">
                <a:alpha val="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IŠLAIDOS 2023 metų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0E18C4-EE49-E819-AC0E-F5524D865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559830"/>
              </p:ext>
            </p:extLst>
          </p:nvPr>
        </p:nvGraphicFramePr>
        <p:xfrm>
          <a:off x="1648106" y="781592"/>
          <a:ext cx="10505665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0257">
                  <a:extLst>
                    <a:ext uri="{9D8B030D-6E8A-4147-A177-3AD203B41FA5}">
                      <a16:colId xmlns:a16="http://schemas.microsoft.com/office/drawing/2014/main" val="680641933"/>
                    </a:ext>
                  </a:extLst>
                </a:gridCol>
                <a:gridCol w="2295408">
                  <a:extLst>
                    <a:ext uri="{9D8B030D-6E8A-4147-A177-3AD203B41FA5}">
                      <a16:colId xmlns:a16="http://schemas.microsoft.com/office/drawing/2014/main" val="2643438089"/>
                    </a:ext>
                  </a:extLst>
                </a:gridCol>
              </a:tblGrid>
              <a:tr h="337965">
                <a:tc>
                  <a:txBody>
                    <a:bodyPr/>
                    <a:lstStyle/>
                    <a:p>
                      <a:r>
                        <a:rPr lang="en-LT" sz="1800" dirty="0"/>
                        <a:t>IŠLAIDŲ RŪŠIS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SUMA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74053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GB" sz="1800" dirty="0" err="1"/>
                        <a:t>Transporto</a:t>
                      </a:r>
                      <a:r>
                        <a:rPr lang="en-GB" sz="1800" dirty="0"/>
                        <a:t> </a:t>
                      </a:r>
                      <a:r>
                        <a:rPr lang="en-GB" sz="1800" dirty="0" err="1"/>
                        <a:t>išlaidos</a:t>
                      </a:r>
                      <a:r>
                        <a:rPr lang="en-GB" sz="1800" dirty="0"/>
                        <a:t> (</a:t>
                      </a:r>
                      <a:r>
                        <a:rPr lang="en-GB" sz="1800" dirty="0" err="1"/>
                        <a:t>kuras</a:t>
                      </a:r>
                      <a:r>
                        <a:rPr lang="en-GB" sz="1800" dirty="0"/>
                        <a:t>)</a:t>
                      </a:r>
                      <a:endParaRPr lang="en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172,88 €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612063"/>
                  </a:ext>
                </a:extLst>
              </a:tr>
              <a:tr h="341446">
                <a:tc>
                  <a:txBody>
                    <a:bodyPr/>
                    <a:lstStyle/>
                    <a:p>
                      <a:r>
                        <a:rPr lang="en-LT" sz="1800" dirty="0"/>
                        <a:t>Registrų centras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10,22 €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3943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Banko paslaugos (komisiniai)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42,8 €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74147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Renginys – “ElectroLan”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141,19 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4613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sz="1800" dirty="0"/>
                        <a:t>VDU SA už LSS gimtadienio dovana 2023 metų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32,3 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48694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2023 pirmakursių stovyklos išlaidos vanduo ir autobuso nuoma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2121,62 €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8697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2023 VIKO SA rudeninių mokymų maitinimas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87,24 €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0230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LSS padėkos vakaro dovana VTDK SA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dirty="0"/>
                        <a:t>30,16 €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18176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Gimtadienio dovana VJOSAS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18,48 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4371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2023 metų VIKO SA 22-jo gimtadienio išlaidos (tortas, patalpų nuoma, balionai, dovanos FSA)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1682,16 €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995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2023 metų VIKO SA padėkos vakaras (vedėjas ir apdovanojimai VIKO SA nariams)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481,43 €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6287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VIKO SA vėliava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32,63 €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2628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LT" sz="1800" dirty="0"/>
                        <a:t>Kanceliarinės išlaidos (kamera, pašto dežutės)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dirty="0"/>
                        <a:t>97,54 €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1369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sz="1800" dirty="0"/>
                        <a:t>Už nepavykusį megztinių užsakymą grąžinti pinigai VIKO SA nariams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sz="1800" dirty="0"/>
                        <a:t>794,04</a:t>
                      </a:r>
                      <a:r>
                        <a:rPr lang="en-LT" dirty="0"/>
                        <a:t> €</a:t>
                      </a:r>
                      <a:endParaRPr lang="en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509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9929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31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veikslėlis 7">
            <a:extLst>
              <a:ext uri="{FF2B5EF4-FFF2-40B4-BE49-F238E27FC236}">
                <a16:creationId xmlns:a16="http://schemas.microsoft.com/office/drawing/2014/main" id="{133FCDC4-CA96-44C0-B64B-83DF59035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" y="196817"/>
            <a:ext cx="1043733" cy="15324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Stačiakampis 9">
            <a:extLst>
              <a:ext uri="{FF2B5EF4-FFF2-40B4-BE49-F238E27FC236}">
                <a16:creationId xmlns:a16="http://schemas.microsoft.com/office/drawing/2014/main" id="{482ECB38-9748-4633-B0E9-CB3E8C3971B1}"/>
              </a:ext>
            </a:extLst>
          </p:cNvPr>
          <p:cNvSpPr/>
          <p:nvPr/>
        </p:nvSpPr>
        <p:spPr>
          <a:xfrm>
            <a:off x="1613606" y="670636"/>
            <a:ext cx="10311751" cy="584775"/>
          </a:xfrm>
          <a:prstGeom prst="rect">
            <a:avLst/>
          </a:prstGeom>
          <a:effectLst>
            <a:outerShdw blurRad="1270000" sx="102000" sy="102000" algn="ctr" rotWithShape="0">
              <a:prstClr val="black">
                <a:alpha val="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IŠLAIDOS 2024 metų</a:t>
            </a:r>
            <a:endParaRPr lang="lt-LT" sz="3200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15E8751-C26A-6EB8-206E-B30AAB4C4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32980"/>
              </p:ext>
            </p:extLst>
          </p:nvPr>
        </p:nvGraphicFramePr>
        <p:xfrm>
          <a:off x="1613606" y="1729231"/>
          <a:ext cx="1028681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9222">
                  <a:extLst>
                    <a:ext uri="{9D8B030D-6E8A-4147-A177-3AD203B41FA5}">
                      <a16:colId xmlns:a16="http://schemas.microsoft.com/office/drawing/2014/main" val="1885674968"/>
                    </a:ext>
                  </a:extLst>
                </a:gridCol>
                <a:gridCol w="2247592">
                  <a:extLst>
                    <a:ext uri="{9D8B030D-6E8A-4147-A177-3AD203B41FA5}">
                      <a16:colId xmlns:a16="http://schemas.microsoft.com/office/drawing/2014/main" val="2269383492"/>
                    </a:ext>
                  </a:extLst>
                </a:gridCol>
              </a:tblGrid>
              <a:tr h="254354">
                <a:tc>
                  <a:txBody>
                    <a:bodyPr/>
                    <a:lstStyle/>
                    <a:p>
                      <a:r>
                        <a:rPr lang="en-LT" sz="1800" dirty="0"/>
                        <a:t>IŠLAIDŲ RŪŠIS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SUMA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547013"/>
                  </a:ext>
                </a:extLst>
              </a:tr>
              <a:tr h="180677">
                <a:tc>
                  <a:txBody>
                    <a:bodyPr/>
                    <a:lstStyle/>
                    <a:p>
                      <a:r>
                        <a:rPr lang="lt-LT" sz="1800" dirty="0"/>
                        <a:t>VIKO SA narių </a:t>
                      </a:r>
                      <a:r>
                        <a:rPr lang="en-LT" sz="1800" dirty="0"/>
                        <a:t>reprezentacinių megztinių užsakymas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851,84</a:t>
                      </a:r>
                      <a:r>
                        <a:rPr lang="en-LT" dirty="0"/>
                        <a:t> €</a:t>
                      </a:r>
                      <a:endParaRPr lang="en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076245"/>
                  </a:ext>
                </a:extLst>
              </a:tr>
              <a:tr h="180677">
                <a:tc>
                  <a:txBody>
                    <a:bodyPr/>
                    <a:lstStyle/>
                    <a:p>
                      <a:r>
                        <a:rPr lang="en-LT" sz="1800" dirty="0"/>
                        <a:t>Renginys - LSS “Prezidento taurė 2024” (apšvietimas, maitinimas)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1404,78</a:t>
                      </a:r>
                      <a:r>
                        <a:rPr lang="en-LT" dirty="0"/>
                        <a:t> €</a:t>
                      </a:r>
                      <a:endParaRPr lang="en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039194"/>
                  </a:ext>
                </a:extLst>
              </a:tr>
              <a:tr h="180677">
                <a:tc>
                  <a:txBody>
                    <a:bodyPr/>
                    <a:lstStyle/>
                    <a:p>
                      <a:r>
                        <a:rPr lang="en-LT" sz="1800" dirty="0"/>
                        <a:t>Renginys – LSS “Sąskrydis 2024” (sodybos nuoma)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1400</a:t>
                      </a:r>
                      <a:r>
                        <a:rPr lang="en-LT" dirty="0"/>
                        <a:t> €</a:t>
                      </a:r>
                      <a:endParaRPr lang="en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958505"/>
                  </a:ext>
                </a:extLst>
              </a:tr>
              <a:tr h="180677">
                <a:tc>
                  <a:txBody>
                    <a:bodyPr/>
                    <a:lstStyle/>
                    <a:p>
                      <a:r>
                        <a:rPr lang="en-LT" sz="1800" dirty="0"/>
                        <a:t>2024 metų pirmakursių stovykla (autobuso nuoma)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2000</a:t>
                      </a:r>
                      <a:r>
                        <a:rPr lang="en-LT" dirty="0"/>
                        <a:t> €</a:t>
                      </a:r>
                      <a:endParaRPr lang="en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19987"/>
                  </a:ext>
                </a:extLst>
              </a:tr>
              <a:tr h="316185">
                <a:tc>
                  <a:txBody>
                    <a:bodyPr/>
                    <a:lstStyle/>
                    <a:p>
                      <a:r>
                        <a:rPr lang="en-LT" sz="1800" dirty="0"/>
                        <a:t>2024 metų VIKO SA 22-to gimtadienio išlaidos (patalpų nuoma, dovanos nariams)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1683,84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444098"/>
                  </a:ext>
                </a:extLst>
              </a:tr>
              <a:tr h="316185">
                <a:tc>
                  <a:txBody>
                    <a:bodyPr/>
                    <a:lstStyle/>
                    <a:p>
                      <a:r>
                        <a:rPr lang="en-LT" sz="1800" dirty="0"/>
                        <a:t>VDU SA už LSS gimtadienio dovana 2024 metų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22,10 </a:t>
                      </a:r>
                      <a:r>
                        <a:rPr lang="en-LT" dirty="0"/>
                        <a:t>€</a:t>
                      </a:r>
                      <a:endParaRPr lang="en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77995"/>
                  </a:ext>
                </a:extLst>
              </a:tr>
              <a:tr h="316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sz="1800" dirty="0"/>
                        <a:t>Banko paslaugos (komisiniai)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45 </a:t>
                      </a:r>
                      <a:r>
                        <a:rPr lang="en-LT" dirty="0"/>
                        <a:t>€</a:t>
                      </a:r>
                      <a:endParaRPr lang="en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092968"/>
                  </a:ext>
                </a:extLst>
              </a:tr>
              <a:tr h="316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/>
                        <a:t>Transporto</a:t>
                      </a:r>
                      <a:r>
                        <a:rPr lang="en-GB" sz="1800" dirty="0"/>
                        <a:t> </a:t>
                      </a:r>
                      <a:r>
                        <a:rPr lang="en-GB" sz="1800" dirty="0" err="1"/>
                        <a:t>išlaidos</a:t>
                      </a:r>
                      <a:r>
                        <a:rPr lang="en-GB" sz="1800" dirty="0"/>
                        <a:t> (</a:t>
                      </a:r>
                      <a:r>
                        <a:rPr lang="en-GB" sz="1800" dirty="0" err="1"/>
                        <a:t>kuras</a:t>
                      </a:r>
                      <a:r>
                        <a:rPr lang="en-GB" sz="1800" dirty="0"/>
                        <a:t>)</a:t>
                      </a:r>
                      <a:endParaRPr lang="en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dirty="0"/>
                        <a:t>123,09 </a:t>
                      </a:r>
                      <a:r>
                        <a:rPr lang="en-LT" dirty="0"/>
                        <a:t>€</a:t>
                      </a:r>
                      <a:endParaRPr lang="en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115334"/>
                  </a:ext>
                </a:extLst>
              </a:tr>
              <a:tr h="225846">
                <a:tc>
                  <a:txBody>
                    <a:bodyPr/>
                    <a:lstStyle/>
                    <a:p>
                      <a:r>
                        <a:rPr lang="en-LT" sz="1800" b="1" dirty="0">
                          <a:solidFill>
                            <a:schemeClr val="bg1"/>
                          </a:solidFill>
                        </a:rPr>
                        <a:t>IŠ VISO IŠLAIDŲ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T" sz="1800" b="1" dirty="0">
                          <a:solidFill>
                            <a:schemeClr val="bg1"/>
                          </a:solidFill>
                        </a:rPr>
                        <a:t>13275,34</a:t>
                      </a:r>
                      <a:r>
                        <a:rPr lang="en-LT" dirty="0">
                          <a:solidFill>
                            <a:schemeClr val="bg1"/>
                          </a:solidFill>
                        </a:rPr>
                        <a:t> €</a:t>
                      </a:r>
                      <a:endParaRPr lang="en-LT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134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000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31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veikslėlis 7">
            <a:extLst>
              <a:ext uri="{FF2B5EF4-FFF2-40B4-BE49-F238E27FC236}">
                <a16:creationId xmlns:a16="http://schemas.microsoft.com/office/drawing/2014/main" id="{133FCDC4-CA96-44C0-B64B-83DF59035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" y="196817"/>
            <a:ext cx="1043733" cy="15324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Stačiakampis 9">
            <a:extLst>
              <a:ext uri="{FF2B5EF4-FFF2-40B4-BE49-F238E27FC236}">
                <a16:creationId xmlns:a16="http://schemas.microsoft.com/office/drawing/2014/main" id="{482ECB38-9748-4633-B0E9-CB3E8C3971B1}"/>
              </a:ext>
            </a:extLst>
          </p:cNvPr>
          <p:cNvSpPr/>
          <p:nvPr/>
        </p:nvSpPr>
        <p:spPr>
          <a:xfrm>
            <a:off x="1806676" y="963024"/>
            <a:ext cx="10311751" cy="1077218"/>
          </a:xfrm>
          <a:prstGeom prst="rect">
            <a:avLst/>
          </a:prstGeom>
          <a:effectLst>
            <a:outerShdw blurRad="1270000" sx="102000" sy="102000" algn="ctr" rotWithShape="0">
              <a:prstClr val="black">
                <a:alpha val="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GALUTINĖ FINANCINĖ ATASKAITA</a:t>
            </a:r>
          </a:p>
          <a:p>
            <a:endParaRPr lang="lt-LT" sz="32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47710C0-699C-9F49-F812-431AAB64B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59378"/>
              </p:ext>
            </p:extLst>
          </p:nvPr>
        </p:nvGraphicFramePr>
        <p:xfrm>
          <a:off x="1716690" y="2286092"/>
          <a:ext cx="9539890" cy="2858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8731">
                  <a:extLst>
                    <a:ext uri="{9D8B030D-6E8A-4147-A177-3AD203B41FA5}">
                      <a16:colId xmlns:a16="http://schemas.microsoft.com/office/drawing/2014/main" val="2005514127"/>
                    </a:ext>
                  </a:extLst>
                </a:gridCol>
                <a:gridCol w="2701159">
                  <a:extLst>
                    <a:ext uri="{9D8B030D-6E8A-4147-A177-3AD203B41FA5}">
                      <a16:colId xmlns:a16="http://schemas.microsoft.com/office/drawing/2014/main" val="3688001248"/>
                    </a:ext>
                  </a:extLst>
                </a:gridCol>
              </a:tblGrid>
              <a:tr h="698284">
                <a:tc>
                  <a:txBody>
                    <a:bodyPr/>
                    <a:lstStyle/>
                    <a:p>
                      <a:r>
                        <a:rPr lang="en-LT" sz="2800" dirty="0">
                          <a:solidFill>
                            <a:schemeClr val="bg1"/>
                          </a:solidFill>
                        </a:rPr>
                        <a:t>Pradinis likutis (2023-04-07)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T" sz="2800" b="1" dirty="0">
                          <a:solidFill>
                            <a:schemeClr val="bg1"/>
                          </a:solidFill>
                        </a:rPr>
                        <a:t>5788,87 €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423105"/>
                  </a:ext>
                </a:extLst>
              </a:tr>
              <a:tr h="720177"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Per </a:t>
                      </a:r>
                      <a:r>
                        <a:rPr lang="en-GB" sz="2800" dirty="0" err="1">
                          <a:solidFill>
                            <a:schemeClr val="tx1"/>
                          </a:solidFill>
                        </a:rPr>
                        <a:t>ataskaitinį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800" dirty="0" err="1">
                          <a:solidFill>
                            <a:schemeClr val="tx1"/>
                          </a:solidFill>
                        </a:rPr>
                        <a:t>laikotarpį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800" dirty="0" err="1">
                          <a:solidFill>
                            <a:schemeClr val="tx1"/>
                          </a:solidFill>
                        </a:rPr>
                        <a:t>gautos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800" dirty="0" err="1">
                          <a:solidFill>
                            <a:schemeClr val="tx1"/>
                          </a:solidFill>
                        </a:rPr>
                        <a:t>pajamos</a:t>
                      </a:r>
                      <a:endParaRPr lang="en-LT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sz="2800" b="1" dirty="0">
                          <a:solidFill>
                            <a:schemeClr val="tx1"/>
                          </a:solidFill>
                        </a:rPr>
                        <a:t>12628,46 €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75257"/>
                  </a:ext>
                </a:extLst>
              </a:tr>
              <a:tr h="720177">
                <a:tc>
                  <a:txBody>
                    <a:bodyPr/>
                    <a:lstStyle/>
                    <a:p>
                      <a:r>
                        <a:rPr lang="en-GB" sz="2800" dirty="0"/>
                        <a:t>Per </a:t>
                      </a:r>
                      <a:r>
                        <a:rPr lang="en-GB" sz="2800" dirty="0" err="1"/>
                        <a:t>ataskaitinį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laikotarpį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patirtos</a:t>
                      </a:r>
                      <a:r>
                        <a:rPr lang="en-GB" sz="2800" dirty="0"/>
                        <a:t> </a:t>
                      </a:r>
                      <a:r>
                        <a:rPr lang="en-GB" sz="2800" dirty="0" err="1"/>
                        <a:t>išlaidos</a:t>
                      </a:r>
                      <a:endParaRPr lang="en-L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T" sz="2800" b="1" dirty="0">
                          <a:solidFill>
                            <a:schemeClr val="tx1"/>
                          </a:solidFill>
                        </a:rPr>
                        <a:t>13275,34 €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597564"/>
                  </a:ext>
                </a:extLst>
              </a:tr>
              <a:tr h="720177">
                <a:tc>
                  <a:txBody>
                    <a:bodyPr/>
                    <a:lstStyle/>
                    <a:p>
                      <a:r>
                        <a:rPr lang="en-GB" sz="2800" dirty="0" err="1">
                          <a:solidFill>
                            <a:schemeClr val="bg1"/>
                          </a:solidFill>
                        </a:rPr>
                        <a:t>Likutis</a:t>
                      </a:r>
                      <a:r>
                        <a:rPr lang="en-GB" sz="2800" dirty="0">
                          <a:solidFill>
                            <a:schemeClr val="bg1"/>
                          </a:solidFill>
                        </a:rPr>
                        <a:t> (2024-10-23)</a:t>
                      </a:r>
                      <a:endParaRPr lang="en-LT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T" sz="2800" b="1" dirty="0">
                          <a:solidFill>
                            <a:schemeClr val="bg1"/>
                          </a:solidFill>
                        </a:rPr>
                        <a:t>5141,5 €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052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524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6028</TotalTime>
  <Words>401</Words>
  <Application>Microsoft Macintosh PowerPoint</Application>
  <PresentationFormat>Widescreen</PresentationFormat>
  <Paragraphs>93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Times New Roman</vt:lpstr>
      <vt:lpstr>„Office“ tema</vt:lpstr>
      <vt:lpstr>VIKO SA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Vilniaus kolegijos SA Akademiniai reikalai</dc:creator>
  <cp:lastModifiedBy>Smiltė Kozlovaitė</cp:lastModifiedBy>
  <cp:revision>35</cp:revision>
  <dcterms:created xsi:type="dcterms:W3CDTF">2023-03-28T12:32:01Z</dcterms:created>
  <dcterms:modified xsi:type="dcterms:W3CDTF">2024-10-28T05:13:04Z</dcterms:modified>
</cp:coreProperties>
</file>